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8" r:id="rId2"/>
    <p:sldId id="259" r:id="rId3"/>
    <p:sldId id="271" r:id="rId4"/>
    <p:sldId id="272" r:id="rId5"/>
    <p:sldId id="273" r:id="rId6"/>
    <p:sldId id="274" r:id="rId7"/>
    <p:sldId id="275" r:id="rId8"/>
    <p:sldId id="276" r:id="rId9"/>
    <p:sldId id="277" r:id="rId10"/>
    <p:sldId id="278" r:id="rId11"/>
    <p:sldId id="279" r:id="rId12"/>
    <p:sldId id="280" r:id="rId13"/>
    <p:sldId id="281" r:id="rId14"/>
    <p:sldId id="286" r:id="rId15"/>
    <p:sldId id="282" r:id="rId16"/>
    <p:sldId id="287" r:id="rId17"/>
    <p:sldId id="283" r:id="rId18"/>
    <p:sldId id="284" r:id="rId19"/>
    <p:sldId id="285" r:id="rId20"/>
    <p:sldId id="288" r:id="rId21"/>
    <p:sldId id="289" r:id="rId22"/>
  </p:sldIdLst>
  <p:sldSz cx="9144000" cy="6858000" type="screen4x3"/>
  <p:notesSz cx="7099300" cy="9398000"/>
  <p:custDataLst>
    <p:tags r:id="rId24"/>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modifyVerifier cryptProviderType="rsaFull" cryptAlgorithmClass="hash" cryptAlgorithmType="typeAny" cryptAlgorithmSid="4" spinCount="100000" saltData="2xxXqo6omycYzgdUVnNRhQ==" hashData="yoehFuWtGOj5OutpggySIdCy+Ys="/>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6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70494" autoAdjust="0"/>
  </p:normalViewPr>
  <p:slideViewPr>
    <p:cSldViewPr>
      <p:cViewPr varScale="1">
        <p:scale>
          <a:sx n="44" d="100"/>
          <a:sy n="44" d="100"/>
        </p:scale>
        <p:origin x="-1512" y="-67"/>
      </p:cViewPr>
      <p:guideLst>
        <p:guide orient="horz" pos="2160"/>
        <p:guide orient="horz" pos="1344"/>
        <p:guide pos="2880"/>
      </p:guideLst>
    </p:cSldViewPr>
  </p:slideViewPr>
  <p:notesTextViewPr>
    <p:cViewPr>
      <p:scale>
        <a:sx n="1" d="1"/>
        <a:sy n="1" d="1"/>
      </p:scale>
      <p:origin x="0" y="0"/>
    </p:cViewPr>
  </p:notesTextViewPr>
  <p:sorterViewPr>
    <p:cViewPr>
      <p:scale>
        <a:sx n="75" d="100"/>
        <a:sy n="75" d="100"/>
      </p:scale>
      <p:origin x="0" y="0"/>
    </p:cViewPr>
  </p:sorterViewPr>
  <p:notesViewPr>
    <p:cSldViewPr>
      <p:cViewPr>
        <p:scale>
          <a:sx n="110" d="100"/>
          <a:sy n="110" d="100"/>
        </p:scale>
        <p:origin x="-955" y="662"/>
      </p:cViewPr>
      <p:guideLst>
        <p:guide orient="horz" pos="2960"/>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69900"/>
          </a:xfrm>
          <a:prstGeom prst="rect">
            <a:avLst/>
          </a:prstGeom>
        </p:spPr>
        <p:txBody>
          <a:bodyPr vert="horz" lIns="94265" tIns="47133" rIns="94265" bIns="47133"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4021294" y="0"/>
            <a:ext cx="3076363" cy="469900"/>
          </a:xfrm>
          <a:prstGeom prst="rect">
            <a:avLst/>
          </a:prstGeom>
        </p:spPr>
        <p:txBody>
          <a:bodyPr vert="horz" lIns="94265" tIns="47133" rIns="94265" bIns="47133" rtlCol="0"/>
          <a:lstStyle>
            <a:lvl1pPr algn="r" fontAlgn="auto">
              <a:spcBef>
                <a:spcPts val="0"/>
              </a:spcBef>
              <a:spcAft>
                <a:spcPts val="0"/>
              </a:spcAft>
              <a:defRPr sz="1200">
                <a:latin typeface="+mn-lt"/>
              </a:defRPr>
            </a:lvl1pPr>
          </a:lstStyle>
          <a:p>
            <a:pPr>
              <a:defRPr/>
            </a:pPr>
            <a:fld id="{A0F74572-7B24-4E30-B4D6-AEF52CAEFFD9}" type="datetimeFigureOut">
              <a:rPr lang="en-US"/>
              <a:pPr>
                <a:defRPr/>
              </a:pPr>
              <a:t>8/19/2011</a:t>
            </a:fld>
            <a:endParaRPr lang="en-US" dirty="0"/>
          </a:p>
        </p:txBody>
      </p:sp>
      <p:sp>
        <p:nvSpPr>
          <p:cNvPr id="4" name="Slide Image Placeholder 3"/>
          <p:cNvSpPr>
            <a:spLocks noGrp="1" noRot="1" noChangeAspect="1"/>
          </p:cNvSpPr>
          <p:nvPr>
            <p:ph type="sldImg" idx="2"/>
          </p:nvPr>
        </p:nvSpPr>
        <p:spPr>
          <a:xfrm>
            <a:off x="1200150" y="704850"/>
            <a:ext cx="4699000" cy="3524250"/>
          </a:xfrm>
          <a:prstGeom prst="rect">
            <a:avLst/>
          </a:prstGeom>
          <a:noFill/>
          <a:ln w="12700">
            <a:solidFill>
              <a:prstClr val="black"/>
            </a:solidFill>
          </a:ln>
        </p:spPr>
        <p:txBody>
          <a:bodyPr vert="horz" lIns="94265" tIns="47133" rIns="94265" bIns="47133" rtlCol="0" anchor="ctr"/>
          <a:lstStyle/>
          <a:p>
            <a:pPr lvl="0"/>
            <a:endParaRPr lang="en-US" noProof="0" dirty="0"/>
          </a:p>
        </p:txBody>
      </p:sp>
      <p:sp>
        <p:nvSpPr>
          <p:cNvPr id="5" name="Notes Placeholder 4"/>
          <p:cNvSpPr>
            <a:spLocks noGrp="1"/>
          </p:cNvSpPr>
          <p:nvPr>
            <p:ph type="body" sz="quarter" idx="3"/>
          </p:nvPr>
        </p:nvSpPr>
        <p:spPr>
          <a:xfrm>
            <a:off x="709930" y="4464050"/>
            <a:ext cx="5679440" cy="4229100"/>
          </a:xfrm>
          <a:prstGeom prst="rect">
            <a:avLst/>
          </a:prstGeom>
        </p:spPr>
        <p:txBody>
          <a:bodyPr vert="horz" lIns="94265" tIns="47133" rIns="94265" bIns="47133"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926469"/>
            <a:ext cx="3076363" cy="469900"/>
          </a:xfrm>
          <a:prstGeom prst="rect">
            <a:avLst/>
          </a:prstGeom>
        </p:spPr>
        <p:txBody>
          <a:bodyPr vert="horz" lIns="94265" tIns="47133" rIns="94265" bIns="47133"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4021294" y="8926469"/>
            <a:ext cx="3076363" cy="469900"/>
          </a:xfrm>
          <a:prstGeom prst="rect">
            <a:avLst/>
          </a:prstGeom>
        </p:spPr>
        <p:txBody>
          <a:bodyPr vert="horz" lIns="94265" tIns="47133" rIns="94265" bIns="47133" rtlCol="0" anchor="b"/>
          <a:lstStyle>
            <a:lvl1pPr algn="r" fontAlgn="auto">
              <a:spcBef>
                <a:spcPts val="0"/>
              </a:spcBef>
              <a:spcAft>
                <a:spcPts val="0"/>
              </a:spcAft>
              <a:defRPr sz="1200">
                <a:latin typeface="+mn-lt"/>
              </a:defRPr>
            </a:lvl1pPr>
          </a:lstStyle>
          <a:p>
            <a:pPr>
              <a:defRPr/>
            </a:pPr>
            <a:fld id="{5A357A21-E14D-4582-A629-FA4DDB70DC61}" type="slidenum">
              <a:rPr lang="en-US"/>
              <a:pPr>
                <a:defRPr/>
              </a:pPr>
              <a:t>‹#›</a:t>
            </a:fld>
            <a:endParaRPr lang="en-US" dirty="0"/>
          </a:p>
        </p:txBody>
      </p:sp>
    </p:spTree>
    <p:extLst>
      <p:ext uri="{BB962C8B-B14F-4D97-AF65-F5344CB8AC3E}">
        <p14:creationId xmlns:p14="http://schemas.microsoft.com/office/powerpoint/2010/main" val="26495934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TextEdit="1"/>
          </p:cNvSpPr>
          <p:nvPr>
            <p:ph type="sldImg"/>
          </p:nvPr>
        </p:nvSpPr>
        <p:spPr bwMode="auto">
          <a:noFill/>
          <a:ln>
            <a:solidFill>
              <a:srgbClr val="000000"/>
            </a:solidFill>
            <a:miter lim="800000"/>
            <a:headEnd/>
            <a:tailEnd/>
          </a:ln>
        </p:spPr>
      </p:sp>
      <p:sp>
        <p:nvSpPr>
          <p:cNvPr id="1536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22531" name="Slide Number Placeholder 3"/>
          <p:cNvSpPr txBox="1">
            <a:spLocks noGrp="1"/>
          </p:cNvSpPr>
          <p:nvPr/>
        </p:nvSpPr>
        <p:spPr bwMode="auto">
          <a:xfrm>
            <a:off x="4021294" y="8926469"/>
            <a:ext cx="3076363" cy="469900"/>
          </a:xfrm>
          <a:prstGeom prst="rect">
            <a:avLst/>
          </a:prstGeom>
          <a:noFill/>
          <a:ln>
            <a:miter lim="800000"/>
            <a:headEnd/>
            <a:tailEnd/>
          </a:ln>
        </p:spPr>
        <p:txBody>
          <a:bodyPr lIns="94265" tIns="47133" rIns="94265" bIns="47133" anchor="b"/>
          <a:lstStyle/>
          <a:p>
            <a:pPr algn="r"/>
            <a:fld id="{CEE50F04-0BDB-45BB-8D6D-593211DA74FD}" type="slidenum">
              <a:rPr lang="en-US" sz="1200">
                <a:latin typeface="Calibri" pitchFamily="34" charset="0"/>
              </a:rPr>
              <a:pPr algn="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(Note: This </a:t>
            </a:r>
            <a:r>
              <a:rPr lang="en-US" b="1" dirty="0" smtClean="0"/>
              <a:t>operational guidance</a:t>
            </a:r>
            <a:r>
              <a:rPr lang="en-US" b="1" baseline="0" dirty="0" smtClean="0"/>
              <a:t> </a:t>
            </a:r>
            <a:r>
              <a:rPr lang="en-US" b="1" dirty="0" smtClean="0"/>
              <a:t>document </a:t>
            </a:r>
            <a:r>
              <a:rPr lang="en-US" dirty="0" smtClean="0"/>
              <a:t>is available online at http://www.who.int/hiv/pub/malecircumcision/op_guidance/en/index.html.)</a:t>
            </a:r>
          </a:p>
        </p:txBody>
      </p:sp>
      <p:sp>
        <p:nvSpPr>
          <p:cNvPr id="4" name="Slide Number Placeholder 3"/>
          <p:cNvSpPr>
            <a:spLocks noGrp="1"/>
          </p:cNvSpPr>
          <p:nvPr>
            <p:ph type="sldNum" sz="quarter" idx="5"/>
          </p:nvPr>
        </p:nvSpPr>
        <p:spPr/>
        <p:txBody>
          <a:bodyPr/>
          <a:lstStyle/>
          <a:p>
            <a:pPr>
              <a:defRPr/>
            </a:pPr>
            <a:fld id="{C6EF8008-1ED8-484E-95BC-6905E6CB03FE}"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(Note: The </a:t>
            </a:r>
            <a:r>
              <a:rPr lang="en-US" b="1" dirty="0" smtClean="0"/>
              <a:t>quality assurance document </a:t>
            </a:r>
            <a:r>
              <a:rPr lang="en-US" dirty="0" smtClean="0"/>
              <a:t>is available online at http://www.who.int/hiv/pub/malecircumcision/qa_guide/en/. The </a:t>
            </a:r>
            <a:r>
              <a:rPr lang="en-US" b="1" dirty="0" smtClean="0"/>
              <a:t>quality assessment toolkit</a:t>
            </a:r>
            <a:r>
              <a:rPr lang="en-US" dirty="0" smtClean="0"/>
              <a:t> is available online at http://www.who.int/hiv/pub/malecircumcision/qa_toolkit/en/.)</a:t>
            </a:r>
          </a:p>
        </p:txBody>
      </p:sp>
      <p:sp>
        <p:nvSpPr>
          <p:cNvPr id="4" name="Slide Number Placeholder 3"/>
          <p:cNvSpPr>
            <a:spLocks noGrp="1"/>
          </p:cNvSpPr>
          <p:nvPr>
            <p:ph type="sldNum" sz="quarter" idx="5"/>
          </p:nvPr>
        </p:nvSpPr>
        <p:spPr/>
        <p:txBody>
          <a:bodyPr/>
          <a:lstStyle/>
          <a:p>
            <a:pPr>
              <a:defRPr/>
            </a:pPr>
            <a:fld id="{8E6C1FE0-C6E7-4A7F-AC67-BC11ECA30E0F}"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 MC DMPPT model addresses the following main policy areas:</a:t>
            </a:r>
          </a:p>
          <a:p>
            <a:pPr indent="178385" defTabSz="179104">
              <a:buFont typeface="Wingdings" pitchFamily="2" charset="2"/>
              <a:buChar char="§"/>
            </a:pPr>
            <a:r>
              <a:rPr lang="en-US" dirty="0"/>
              <a:t>Priority populations: All male adults, young adults, adolescents, neonates, and </a:t>
            </a:r>
            <a:r>
              <a:rPr lang="en-US" dirty="0" smtClean="0"/>
              <a:t>	most-at-risk </a:t>
            </a:r>
            <a:r>
              <a:rPr lang="en-US" dirty="0"/>
              <a:t>groups</a:t>
            </a:r>
          </a:p>
          <a:p>
            <a:pPr indent="178385" defTabSz="179104">
              <a:buFont typeface="Wingdings" pitchFamily="2" charset="2"/>
              <a:buChar char="§"/>
            </a:pPr>
            <a:r>
              <a:rPr lang="en-US" dirty="0"/>
              <a:t>Target coverage levels and rates of scale-up</a:t>
            </a:r>
          </a:p>
          <a:p>
            <a:pPr indent="178385" defTabSz="179104">
              <a:buFont typeface="Wingdings" pitchFamily="2" charset="2"/>
              <a:buChar char="§"/>
            </a:pPr>
            <a:r>
              <a:rPr lang="en-US" dirty="0"/>
              <a:t>Service delivery modes: hospital, clinic, mobile van; public, </a:t>
            </a:r>
            <a:r>
              <a:rPr lang="en-US" dirty="0" smtClean="0"/>
              <a:t>private, 	nongovernmental </a:t>
            </a:r>
            <a:r>
              <a:rPr lang="en-US" dirty="0"/>
              <a:t>organization, and "other"</a:t>
            </a:r>
          </a:p>
          <a:p>
            <a:pPr indent="178385" defTabSz="179104">
              <a:buFont typeface="Wingdings" pitchFamily="2" charset="2"/>
              <a:buChar char="§"/>
            </a:pPr>
            <a:r>
              <a:rPr lang="en-US" dirty="0"/>
              <a:t>Task </a:t>
            </a:r>
            <a:r>
              <a:rPr lang="en-US" dirty="0" smtClean="0"/>
              <a:t>shifting</a:t>
            </a:r>
          </a:p>
          <a:p>
            <a:pPr indent="178385" defTabSz="179104">
              <a:buFont typeface="Wingdings" pitchFamily="2" charset="2"/>
              <a:buChar char="§"/>
            </a:pPr>
            <a:endParaRPr lang="en-US" dirty="0" smtClean="0"/>
          </a:p>
          <a:p>
            <a:pPr defTabSz="179104">
              <a:defRPr/>
            </a:pPr>
            <a:r>
              <a:rPr lang="en-US" i="1" dirty="0">
                <a:latin typeface="Calibri" pitchFamily="34" charset="0"/>
              </a:rPr>
              <a:t>Source</a:t>
            </a:r>
            <a:r>
              <a:rPr lang="en-US" dirty="0">
                <a:latin typeface="Calibri" pitchFamily="34" charset="0"/>
              </a:rPr>
              <a:t>: USAID/HPI and UNAIDS 2009</a:t>
            </a:r>
          </a:p>
          <a:p>
            <a:pPr defTabSz="179104"/>
            <a:endParaRPr lang="en-US" dirty="0"/>
          </a:p>
          <a:p>
            <a:pPr>
              <a:buFont typeface="Wingdings" pitchFamily="2" charset="2"/>
              <a:buNone/>
            </a:pPr>
            <a:r>
              <a:rPr lang="en-US" dirty="0" smtClean="0"/>
              <a:t>(Note: The </a:t>
            </a:r>
            <a:r>
              <a:rPr lang="en-US" b="1" dirty="0" smtClean="0"/>
              <a:t>DMPPT documents </a:t>
            </a:r>
            <a:r>
              <a:rPr lang="en-US" dirty="0" smtClean="0"/>
              <a:t>are available online at http://www.malecircumcision.org/programs/DMPPT.html.)</a:t>
            </a:r>
          </a:p>
        </p:txBody>
      </p:sp>
      <p:sp>
        <p:nvSpPr>
          <p:cNvPr id="4" name="Slide Number Placeholder 3"/>
          <p:cNvSpPr>
            <a:spLocks noGrp="1"/>
          </p:cNvSpPr>
          <p:nvPr>
            <p:ph type="sldNum" sz="quarter" idx="5"/>
          </p:nvPr>
        </p:nvSpPr>
        <p:spPr/>
        <p:txBody>
          <a:bodyPr/>
          <a:lstStyle/>
          <a:p>
            <a:pPr>
              <a:defRPr/>
            </a:pPr>
            <a:fld id="{38DEA3C8-3CAE-4C61-9EE6-A616263B545F}"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xfrm>
            <a:off x="1189038" y="782638"/>
            <a:ext cx="4700587" cy="3524250"/>
          </a:xfrm>
          <a:noFill/>
          <a:ln>
            <a:solidFill>
              <a:srgbClr val="000000"/>
            </a:solidFill>
            <a:miter lim="800000"/>
            <a:headEnd/>
            <a:tailEnd/>
          </a:ln>
        </p:spPr>
      </p:sp>
      <p:sp>
        <p:nvSpPr>
          <p:cNvPr id="39938" name="Notes Placeholder 2"/>
          <p:cNvSpPr>
            <a:spLocks noGrp="1"/>
          </p:cNvSpPr>
          <p:nvPr>
            <p:ph type="body" idx="1"/>
          </p:nvPr>
        </p:nvSpPr>
        <p:spPr bwMode="auto">
          <a:noFill/>
          <a:ln w="9525">
            <a:noFill/>
          </a:ln>
        </p:spPr>
        <p:txBody>
          <a:bodyPr wrap="square" numCol="1" anchor="t" anchorCtr="0" compatLnSpc="1">
            <a:prstTxWarp prst="textNoShape">
              <a:avLst/>
            </a:prstTxWarp>
          </a:bodyPr>
          <a:lstStyle/>
          <a:p>
            <a:pPr eaLnBrk="1" hangingPunct="1">
              <a:spcBef>
                <a:spcPct val="0"/>
              </a:spcBef>
            </a:pPr>
            <a:r>
              <a:rPr lang="en-US" dirty="0" smtClean="0"/>
              <a:t>Results presented in this brief, </a:t>
            </a:r>
            <a:r>
              <a:rPr lang="en-US" b="1" i="1" dirty="0" smtClean="0"/>
              <a:t>The Potential Cost and Impact of Expanding Male Circumcision in 14 African Countries</a:t>
            </a:r>
            <a:r>
              <a:rPr lang="en-US" b="1" dirty="0" smtClean="0"/>
              <a:t> </a:t>
            </a:r>
            <a:r>
              <a:rPr lang="en-US" dirty="0" smtClean="0"/>
              <a:t>(pictured above), illustrate one of several possible scenarios. </a:t>
            </a:r>
            <a:r>
              <a:rPr lang="en-US" b="1" i="1" dirty="0" smtClean="0"/>
              <a:t>Key conclusions</a:t>
            </a:r>
            <a:r>
              <a:rPr lang="en-US" dirty="0" smtClean="0"/>
              <a:t> from this initial scenario are that </a:t>
            </a:r>
            <a:r>
              <a:rPr lang="en-US" b="1" i="1" dirty="0" smtClean="0"/>
              <a:t>scaling up the program could prevent more than four million adult HIV infections during 2009 to 2025 with a cumulative net savings of US$20.2 billion over this period</a:t>
            </a:r>
            <a:r>
              <a:rPr lang="en-US" dirty="0" smtClean="0"/>
              <a:t>.</a:t>
            </a:r>
          </a:p>
          <a:p>
            <a:pPr eaLnBrk="1" hangingPunct="1">
              <a:spcBef>
                <a:spcPct val="0"/>
              </a:spcBef>
            </a:pPr>
            <a:endParaRPr lang="en-US" dirty="0" smtClean="0"/>
          </a:p>
          <a:p>
            <a:pPr eaLnBrk="1" hangingPunct="1">
              <a:spcBef>
                <a:spcPct val="0"/>
              </a:spcBef>
            </a:pPr>
            <a:r>
              <a:rPr lang="en-US" dirty="0" smtClean="0"/>
              <a:t>(Note: This </a:t>
            </a:r>
            <a:r>
              <a:rPr lang="en-US" b="1" dirty="0" smtClean="0"/>
              <a:t>brief</a:t>
            </a:r>
            <a:r>
              <a:rPr lang="en-US" dirty="0" smtClean="0"/>
              <a:t> is available online at http://www.malecircumcision.org/programs/documents/14_country_summary11309.pdf.)</a:t>
            </a:r>
          </a:p>
          <a:p>
            <a:endParaRPr lang="en-US" dirty="0" smtClean="0"/>
          </a:p>
        </p:txBody>
      </p:sp>
      <p:sp>
        <p:nvSpPr>
          <p:cNvPr id="4" name="Slide Number Placeholder 3"/>
          <p:cNvSpPr>
            <a:spLocks noGrp="1"/>
          </p:cNvSpPr>
          <p:nvPr>
            <p:ph type="sldNum" sz="quarter" idx="5"/>
          </p:nvPr>
        </p:nvSpPr>
        <p:spPr/>
        <p:txBody>
          <a:bodyPr/>
          <a:lstStyle/>
          <a:p>
            <a:pPr>
              <a:defRPr/>
            </a:pPr>
            <a:fld id="{3BA725B4-B7CB-46AF-A214-9454C7666A33}" type="slidenum">
              <a:rPr lang="en-US" smtClean="0"/>
              <a:pPr>
                <a:defRPr/>
              </a:pPr>
              <a:t>13</a:t>
            </a:fld>
            <a:endParaRPr lang="en-US" dirty="0"/>
          </a:p>
        </p:txBody>
      </p:sp>
      <p:sp>
        <p:nvSpPr>
          <p:cNvPr id="3" name="TextBox 2"/>
          <p:cNvSpPr txBox="1"/>
          <p:nvPr/>
        </p:nvSpPr>
        <p:spPr>
          <a:xfrm>
            <a:off x="946573" y="6365020"/>
            <a:ext cx="5048391" cy="2182649"/>
          </a:xfrm>
          <a:prstGeom prst="rect">
            <a:avLst/>
          </a:prstGeom>
          <a:solidFill>
            <a:srgbClr val="FFE6B7"/>
          </a:solidFill>
          <a:ln w="9525">
            <a:solidFill>
              <a:schemeClr val="tx1"/>
            </a:solidFill>
          </a:ln>
        </p:spPr>
        <p:txBody>
          <a:bodyPr wrap="square" lIns="94265" tIns="47133" rIns="94265" bIns="47133" rtlCol="0">
            <a:spAutoFit/>
          </a:bodyPr>
          <a:lstStyle/>
          <a:p>
            <a:r>
              <a:rPr lang="en-US" sz="1200" b="1" dirty="0">
                <a:latin typeface="Calibri" pitchFamily="34" charset="0"/>
                <a:cs typeface="Calibri" pitchFamily="34" charset="0"/>
              </a:rPr>
              <a:t>Did You Know?</a:t>
            </a:r>
          </a:p>
          <a:p>
            <a:pPr>
              <a:spcBef>
                <a:spcPts val="0"/>
              </a:spcBef>
            </a:pPr>
            <a:endParaRPr lang="en-US" sz="1200" b="1" dirty="0">
              <a:latin typeface="Calibri" pitchFamily="34" charset="0"/>
              <a:cs typeface="Calibri" pitchFamily="34" charset="0"/>
            </a:endParaRPr>
          </a:p>
          <a:p>
            <a:pPr>
              <a:spcBef>
                <a:spcPts val="0"/>
              </a:spcBef>
            </a:pPr>
            <a:r>
              <a:rPr lang="en-US" sz="1200" b="1" dirty="0">
                <a:latin typeface="Calibri" pitchFamily="34" charset="0"/>
                <a:cs typeface="Calibri" pitchFamily="34" charset="0"/>
              </a:rPr>
              <a:t>USAID/HPI </a:t>
            </a:r>
            <a:r>
              <a:rPr lang="en-US" sz="1200" b="1" dirty="0">
                <a:latin typeface="Calibri" pitchFamily="34" charset="0"/>
                <a:cs typeface="Calibri" pitchFamily="34" charset="0"/>
              </a:rPr>
              <a:t>has also produced a cost and impact brief for each of the 14 African countries. </a:t>
            </a:r>
            <a:endParaRPr lang="en-US" sz="1200" b="1" dirty="0">
              <a:latin typeface="Calibri" pitchFamily="34" charset="0"/>
              <a:cs typeface="Calibri" pitchFamily="34" charset="0"/>
            </a:endParaRPr>
          </a:p>
          <a:p>
            <a:pPr>
              <a:spcBef>
                <a:spcPts val="0"/>
              </a:spcBef>
            </a:pPr>
            <a:endParaRPr lang="en-US" sz="1200" dirty="0">
              <a:latin typeface="Calibri" pitchFamily="34" charset="0"/>
              <a:cs typeface="Calibri" pitchFamily="34" charset="0"/>
            </a:endParaRPr>
          </a:p>
          <a:p>
            <a:pPr>
              <a:spcBef>
                <a:spcPts val="0"/>
              </a:spcBef>
            </a:pPr>
            <a:r>
              <a:rPr lang="en-US" sz="1200" dirty="0">
                <a:latin typeface="Calibri" pitchFamily="34" charset="0"/>
                <a:cs typeface="Calibri" pitchFamily="34" charset="0"/>
              </a:rPr>
              <a:t>(</a:t>
            </a:r>
            <a:r>
              <a:rPr lang="en-US" sz="1200" dirty="0">
                <a:latin typeface="Calibri" pitchFamily="34" charset="0"/>
                <a:cs typeface="Calibri" pitchFamily="34" charset="0"/>
              </a:rPr>
              <a:t>Note: Each of these country-specific briefs is available online. The url for each of these country-specific briefs can be found in the </a:t>
            </a:r>
            <a:r>
              <a:rPr lang="en-US" sz="1200" b="1" dirty="0">
                <a:latin typeface="Calibri" pitchFamily="34" charset="0"/>
                <a:cs typeface="Calibri" pitchFamily="34" charset="0"/>
              </a:rPr>
              <a:t>References &amp; Links document</a:t>
            </a:r>
            <a:r>
              <a:rPr lang="en-US" sz="1200" dirty="0">
                <a:latin typeface="Calibri" pitchFamily="34" charset="0"/>
                <a:cs typeface="Calibri" pitchFamily="34" charset="0"/>
              </a:rPr>
              <a:t> in the accompanying </a:t>
            </a:r>
            <a:r>
              <a:rPr lang="en-US" sz="1200" dirty="0">
                <a:latin typeface="Calibri" pitchFamily="34" charset="0"/>
                <a:cs typeface="Calibri" pitchFamily="34" charset="0"/>
              </a:rPr>
              <a:t>MC Offline </a:t>
            </a:r>
            <a:r>
              <a:rPr lang="en-US" sz="1200" dirty="0">
                <a:latin typeface="Calibri" pitchFamily="34" charset="0"/>
                <a:cs typeface="Calibri" pitchFamily="34" charset="0"/>
              </a:rPr>
              <a:t>Course Resources Package. You can find the </a:t>
            </a:r>
            <a:r>
              <a:rPr lang="en-US" sz="1200" dirty="0">
                <a:latin typeface="Calibri" pitchFamily="34" charset="0"/>
                <a:cs typeface="Calibri" pitchFamily="34" charset="0"/>
              </a:rPr>
              <a:t>References &amp; Links </a:t>
            </a:r>
            <a:r>
              <a:rPr lang="en-US" sz="1200" dirty="0">
                <a:latin typeface="Calibri" pitchFamily="34" charset="0"/>
                <a:cs typeface="Calibri" pitchFamily="34" charset="0"/>
              </a:rPr>
              <a:t>document in the file named </a:t>
            </a:r>
            <a:r>
              <a:rPr lang="en-US" sz="1200" dirty="0">
                <a:latin typeface="Calibri" pitchFamily="34" charset="0"/>
                <a:cs typeface="Calibri" pitchFamily="34" charset="0"/>
              </a:rPr>
              <a:t>References&amp;Links.pdf</a:t>
            </a:r>
            <a:r>
              <a:rPr lang="en-US" sz="1200" dirty="0">
                <a:latin typeface="Calibri" pitchFamily="34" charset="0"/>
                <a:cs typeface="Calibri" pitchFamily="34" charset="0"/>
              </a:rPr>
              <a:t>.)</a:t>
            </a:r>
          </a:p>
          <a:p>
            <a:endParaRPr lang="en-US" sz="1200" dirty="0">
              <a:latin typeface="Calibri" pitchFamily="34" charset="0"/>
              <a:cs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(Note: This </a:t>
            </a:r>
            <a:r>
              <a:rPr lang="en-US" b="1" dirty="0" smtClean="0"/>
              <a:t>oral presentation </a:t>
            </a:r>
            <a:r>
              <a:rPr lang="en-US" dirty="0" smtClean="0"/>
              <a:t>is available online at http://pag.aids2010.org/session.aspx?s=598.)</a:t>
            </a:r>
          </a:p>
        </p:txBody>
      </p:sp>
      <p:sp>
        <p:nvSpPr>
          <p:cNvPr id="4" name="Slide Number Placeholder 3"/>
          <p:cNvSpPr txBox="1">
            <a:spLocks noGrp="1"/>
          </p:cNvSpPr>
          <p:nvPr/>
        </p:nvSpPr>
        <p:spPr>
          <a:xfrm>
            <a:off x="4021294" y="8926469"/>
            <a:ext cx="3076363" cy="469900"/>
          </a:xfrm>
          <a:prstGeom prst="rect">
            <a:avLst/>
          </a:prstGeom>
          <a:noFill/>
        </p:spPr>
        <p:txBody>
          <a:bodyPr lIns="94265" tIns="47133" rIns="94265" bIns="47133" anchor="b"/>
          <a:lstStyle/>
          <a:p>
            <a:pPr algn="r" fontAlgn="auto">
              <a:spcBef>
                <a:spcPts val="0"/>
              </a:spcBef>
              <a:spcAft>
                <a:spcPts val="0"/>
              </a:spcAft>
              <a:defRPr/>
            </a:pPr>
            <a:fld id="{FE0E06D5-B5BD-4B3F-B5AD-09F32CB0FCB9}" type="slidenum">
              <a:rPr lang="en-US" sz="1200">
                <a:latin typeface="+mn-lt"/>
              </a:rPr>
              <a:pPr algn="r" fontAlgn="auto">
                <a:spcBef>
                  <a:spcPts val="0"/>
                </a:spcBef>
                <a:spcAft>
                  <a:spcPts val="0"/>
                </a:spcAft>
                <a:defRPr/>
              </a:pPr>
              <a:t>14</a:t>
            </a:fld>
            <a:endParaRPr lang="en-US" sz="1200" dirty="0">
              <a:latin typeface="+mn-lt"/>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(Note: </a:t>
            </a:r>
            <a:r>
              <a:rPr lang="en-US" b="1" i="1" dirty="0" smtClean="0"/>
              <a:t>A Guide to Indicators for Male Circumcision Programmes in the Formal Health Care System</a:t>
            </a:r>
            <a:r>
              <a:rPr lang="en-US" b="1" dirty="0" smtClean="0"/>
              <a:t> </a:t>
            </a:r>
            <a:r>
              <a:rPr lang="en-US" dirty="0" smtClean="0"/>
              <a:t>is available online as http://www.malecircumcision.org/programs/documents/MC_ME_final_3_2010.pdf)</a:t>
            </a:r>
          </a:p>
          <a:p>
            <a:endParaRPr lang="en-US" dirty="0" smtClean="0"/>
          </a:p>
        </p:txBody>
      </p:sp>
      <p:sp>
        <p:nvSpPr>
          <p:cNvPr id="4" name="Slide Number Placeholder 3"/>
          <p:cNvSpPr>
            <a:spLocks noGrp="1"/>
          </p:cNvSpPr>
          <p:nvPr>
            <p:ph type="sldNum" sz="quarter" idx="5"/>
          </p:nvPr>
        </p:nvSpPr>
        <p:spPr/>
        <p:txBody>
          <a:bodyPr/>
          <a:lstStyle/>
          <a:p>
            <a:pPr>
              <a:defRPr/>
            </a:pPr>
            <a:fld id="{74E8D94D-052B-4D8A-8028-0908F0EACBDA}"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(Note: You can find the </a:t>
            </a:r>
            <a:r>
              <a:rPr lang="en-US" b="1" i="1" dirty="0" smtClean="0"/>
              <a:t>PEPFAR-funded Program Indicators</a:t>
            </a:r>
            <a:r>
              <a:rPr lang="en-US" dirty="0" smtClean="0"/>
              <a:t> document in the accompanying MC Offline Course Resources folder in the file named MCIndicators1-5FINALSETDec2009.pdf.)</a:t>
            </a:r>
          </a:p>
        </p:txBody>
      </p:sp>
      <p:sp>
        <p:nvSpPr>
          <p:cNvPr id="4" name="Slide Number Placeholder 3"/>
          <p:cNvSpPr txBox="1">
            <a:spLocks noGrp="1"/>
          </p:cNvSpPr>
          <p:nvPr/>
        </p:nvSpPr>
        <p:spPr>
          <a:xfrm>
            <a:off x="4021294" y="8926469"/>
            <a:ext cx="3076363" cy="469900"/>
          </a:xfrm>
          <a:prstGeom prst="rect">
            <a:avLst/>
          </a:prstGeom>
          <a:noFill/>
        </p:spPr>
        <p:txBody>
          <a:bodyPr lIns="94265" tIns="47133" rIns="94265" bIns="47133" anchor="b"/>
          <a:lstStyle/>
          <a:p>
            <a:pPr algn="r" fontAlgn="auto">
              <a:spcBef>
                <a:spcPts val="0"/>
              </a:spcBef>
              <a:spcAft>
                <a:spcPts val="0"/>
              </a:spcAft>
              <a:defRPr/>
            </a:pPr>
            <a:fld id="{5C7A5FAB-E8D0-42B4-B1AC-9B76B141EA6B}" type="slidenum">
              <a:rPr lang="en-US" sz="1200">
                <a:latin typeface="+mn-lt"/>
              </a:rPr>
              <a:pPr algn="r" fontAlgn="auto">
                <a:spcBef>
                  <a:spcPts val="0"/>
                </a:spcBef>
                <a:spcAft>
                  <a:spcPts val="0"/>
                </a:spcAft>
                <a:defRPr/>
              </a:pPr>
              <a:t>16</a:t>
            </a:fld>
            <a:endParaRPr lang="en-US" sz="1200" dirty="0">
              <a:latin typeface="+mn-lt"/>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(Note: The </a:t>
            </a:r>
            <a:r>
              <a:rPr lang="en-US" b="1" i="1" dirty="0" smtClean="0"/>
              <a:t>Male Circumcision: Global Trends and Determinants of Prevalence, Safety and Acceptability</a:t>
            </a:r>
            <a:r>
              <a:rPr lang="en-US" b="1" dirty="0" smtClean="0"/>
              <a:t> </a:t>
            </a:r>
            <a:r>
              <a:rPr lang="en-US" dirty="0" smtClean="0"/>
              <a:t>document is available online at http://www.who.int/hiv/pub/malecircumcision/globaltrends/en/index.html.</a:t>
            </a:r>
          </a:p>
          <a:p>
            <a:endParaRPr lang="en-US" dirty="0" smtClean="0"/>
          </a:p>
          <a:p>
            <a:r>
              <a:rPr lang="en-US" dirty="0" smtClean="0"/>
              <a:t>The </a:t>
            </a:r>
            <a:r>
              <a:rPr lang="en-US" b="1" i="1" dirty="0" smtClean="0"/>
              <a:t>Safe, Voluntary, Informed Male Circumcision and Comprehensive HIV Prevention Programming</a:t>
            </a:r>
            <a:r>
              <a:rPr lang="en-US" b="1" dirty="0" smtClean="0"/>
              <a:t> </a:t>
            </a:r>
            <a:r>
              <a:rPr lang="en-US" dirty="0" smtClean="0"/>
              <a:t>document is available online at http://www.malecircumcision.org/programs/documents/UNAIDS_safe_voluntary_MC.pdf.</a:t>
            </a:r>
          </a:p>
          <a:p>
            <a:endParaRPr lang="en-US" dirty="0" smtClean="0"/>
          </a:p>
          <a:p>
            <a:r>
              <a:rPr lang="en-US" dirty="0" smtClean="0"/>
              <a:t>The </a:t>
            </a:r>
            <a:r>
              <a:rPr lang="en-US" b="1" i="1" dirty="0" smtClean="0"/>
              <a:t>Male Circumcision Situation Analysis Toolkit</a:t>
            </a:r>
            <a:r>
              <a:rPr lang="en-US" b="1" dirty="0" smtClean="0"/>
              <a:t> </a:t>
            </a:r>
            <a:r>
              <a:rPr lang="en-US" dirty="0" smtClean="0"/>
              <a:t>document is available online at http://www.who.int/hiv/pub/malecircumcision/sit_analysis/en/index.html.)</a:t>
            </a:r>
          </a:p>
        </p:txBody>
      </p:sp>
      <p:sp>
        <p:nvSpPr>
          <p:cNvPr id="4" name="Slide Number Placeholder 3"/>
          <p:cNvSpPr>
            <a:spLocks noGrp="1"/>
          </p:cNvSpPr>
          <p:nvPr>
            <p:ph type="sldNum" sz="quarter" idx="5"/>
          </p:nvPr>
        </p:nvSpPr>
        <p:spPr/>
        <p:txBody>
          <a:bodyPr/>
          <a:lstStyle/>
          <a:p>
            <a:pPr>
              <a:defRPr/>
            </a:pPr>
            <a:fld id="{580899E2-9374-4FA0-953D-C879EB5B77F1}"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F9A2E71-9D84-4C8B-8355-65250F73F0B3}" type="slidenum">
              <a:rPr lang="en-US"/>
              <a:pPr fontAlgn="base">
                <a:spcBef>
                  <a:spcPct val="0"/>
                </a:spcBef>
                <a:spcAft>
                  <a:spcPct val="0"/>
                </a:spcAft>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6AC7AA-78EA-45A9-9763-8784BF5021AA}" type="slidenum">
              <a:rPr lang="en-US"/>
              <a:pPr fontAlgn="base">
                <a:spcBef>
                  <a:spcPct val="0"/>
                </a:spcBef>
                <a:spcAft>
                  <a:spcPct val="0"/>
                </a:spcAft>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230F25A-BD09-4C19-A15C-9520970120FF}" type="slidenum">
              <a:rPr lang="en-US"/>
              <a:pPr fontAlgn="base">
                <a:spcBef>
                  <a:spcPct val="0"/>
                </a:spcBef>
                <a:spcAft>
                  <a:spcPct val="0"/>
                </a:spcAft>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7" name="Slide Number Placeholder 3"/>
          <p:cNvSpPr txBox="1">
            <a:spLocks noGrp="1"/>
          </p:cNvSpPr>
          <p:nvPr/>
        </p:nvSpPr>
        <p:spPr bwMode="auto">
          <a:xfrm>
            <a:off x="4021294" y="8926469"/>
            <a:ext cx="3076363" cy="469900"/>
          </a:xfrm>
          <a:prstGeom prst="rect">
            <a:avLst/>
          </a:prstGeom>
          <a:noFill/>
          <a:ln>
            <a:miter lim="800000"/>
            <a:headEnd/>
            <a:tailEnd/>
          </a:ln>
        </p:spPr>
        <p:txBody>
          <a:bodyPr lIns="94265" tIns="47133" rIns="94265" bIns="47133" anchor="b"/>
          <a:lstStyle/>
          <a:p>
            <a:pPr algn="r">
              <a:defRPr/>
            </a:pPr>
            <a:fld id="{3E05849B-6573-40D1-8D46-AD00C214C0D8}" type="slidenum">
              <a:rPr lang="en-US" sz="1200">
                <a:latin typeface="+mn-lt"/>
              </a:rPr>
              <a:pPr algn="r">
                <a:defRPr/>
              </a:pPr>
              <a:t>20</a:t>
            </a:fld>
            <a:endParaRPr lang="en-US" sz="1200" dirty="0">
              <a:latin typeface="+mn-lt"/>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8435" name="Slide Number Placeholder 3"/>
          <p:cNvSpPr txBox="1">
            <a:spLocks noGrp="1"/>
          </p:cNvSpPr>
          <p:nvPr/>
        </p:nvSpPr>
        <p:spPr bwMode="auto">
          <a:xfrm>
            <a:off x="4021294" y="8926469"/>
            <a:ext cx="3076363" cy="469900"/>
          </a:xfrm>
          <a:prstGeom prst="rect">
            <a:avLst/>
          </a:prstGeom>
          <a:noFill/>
          <a:ln>
            <a:miter lim="800000"/>
            <a:headEnd/>
            <a:tailEnd/>
          </a:ln>
        </p:spPr>
        <p:txBody>
          <a:bodyPr lIns="94265" tIns="47133" rIns="94265" bIns="47133" anchor="b"/>
          <a:lstStyle/>
          <a:p>
            <a:pPr algn="r">
              <a:defRPr/>
            </a:pPr>
            <a:fld id="{67E0C1F3-EED8-4CC0-B368-52832463DD7B}" type="slidenum">
              <a:rPr lang="en-US" sz="1200">
                <a:latin typeface="+mn-lt"/>
              </a:rPr>
              <a:pPr algn="r">
                <a:defRPr/>
              </a:pPr>
              <a:t>21</a:t>
            </a:fld>
            <a:endParaRPr lang="en-US" sz="1200" dirty="0">
              <a:latin typeface="+mn-l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42B3CF-346B-4724-B258-A61B7B071DFD}" type="slidenum">
              <a:rPr lang="en-US"/>
              <a:pPr fontAlgn="base">
                <a:spcBef>
                  <a:spcPct val="0"/>
                </a:spcBef>
                <a:spcAft>
                  <a:spcPct val="0"/>
                </a:spcAft>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 Clearinghouse aims to provide:</a:t>
            </a:r>
          </a:p>
          <a:p>
            <a:pPr indent="178385">
              <a:buFont typeface="Wingdings" pitchFamily="2" charset="2"/>
              <a:buChar char="§"/>
            </a:pPr>
            <a:r>
              <a:rPr lang="en-US" dirty="0"/>
              <a:t>Basic information resources</a:t>
            </a:r>
          </a:p>
          <a:p>
            <a:pPr indent="178385">
              <a:buFont typeface="Wingdings" pitchFamily="2" charset="2"/>
              <a:buChar char="§"/>
            </a:pPr>
            <a:r>
              <a:rPr lang="en-US" dirty="0"/>
              <a:t>An inventory of research activities on MC</a:t>
            </a:r>
          </a:p>
          <a:p>
            <a:pPr indent="178385">
              <a:buFont typeface="Wingdings" pitchFamily="2" charset="2"/>
              <a:buChar char="§"/>
            </a:pPr>
            <a:r>
              <a:rPr lang="en-US" dirty="0"/>
              <a:t>Tools, guidelines, and resources for program scale-up</a:t>
            </a:r>
          </a:p>
          <a:p>
            <a:pPr indent="178385">
              <a:buFont typeface="Wingdings" pitchFamily="2" charset="2"/>
              <a:buChar char="§"/>
            </a:pPr>
            <a:r>
              <a:rPr lang="en-US" dirty="0"/>
              <a:t>Evidence-based protocols and guidelines</a:t>
            </a:r>
          </a:p>
          <a:p>
            <a:pPr indent="178385">
              <a:buFont typeface="Wingdings" pitchFamily="2" charset="2"/>
              <a:buChar char="§"/>
            </a:pPr>
            <a:r>
              <a:rPr lang="en-US" dirty="0"/>
              <a:t>A compendium of better and best practices</a:t>
            </a:r>
          </a:p>
          <a:p>
            <a:pPr indent="178385">
              <a:buFont typeface="Wingdings" pitchFamily="2" charset="2"/>
              <a:buChar char="§"/>
            </a:pPr>
            <a:r>
              <a:rPr lang="en-US" dirty="0"/>
              <a:t>A forum for sharing innovations in the delivery of MC services</a:t>
            </a:r>
          </a:p>
          <a:p>
            <a:pPr indent="178385" defTabSz="235664">
              <a:buFont typeface="Wingdings" pitchFamily="2" charset="2"/>
              <a:buChar char="§"/>
            </a:pPr>
            <a:r>
              <a:rPr lang="en-US" dirty="0"/>
              <a:t>A global mechanism for exchanging and integrating information on MC programs 	and associated services</a:t>
            </a:r>
          </a:p>
          <a:p>
            <a:endParaRPr lang="en-US" dirty="0" smtClean="0"/>
          </a:p>
          <a:p>
            <a:r>
              <a:rPr lang="en-US" dirty="0" smtClean="0"/>
              <a:t>The Clearinghouse is supported by a grant to the World Health Organization (WHO) from the Bill &amp; Melinda Gates Foundation.</a:t>
            </a:r>
          </a:p>
          <a:p>
            <a:endParaRPr lang="en-US" dirty="0" smtClean="0"/>
          </a:p>
          <a:p>
            <a:r>
              <a:rPr lang="en-US" dirty="0" smtClean="0"/>
              <a:t>(Note: You can visit the </a:t>
            </a:r>
            <a:r>
              <a:rPr lang="en-US" b="1" dirty="0" smtClean="0"/>
              <a:t>Clearinghouse on MC for HIV Prevention</a:t>
            </a:r>
            <a:r>
              <a:rPr lang="en-US" b="1" baseline="0" dirty="0" smtClean="0"/>
              <a:t> </a:t>
            </a:r>
            <a:r>
              <a:rPr lang="en-US" b="1" dirty="0" smtClean="0"/>
              <a:t>Web site </a:t>
            </a:r>
            <a:r>
              <a:rPr lang="en-US" dirty="0" smtClean="0"/>
              <a:t>at http://www.malecircumcision.org/.)</a:t>
            </a:r>
          </a:p>
        </p:txBody>
      </p:sp>
      <p:sp>
        <p:nvSpPr>
          <p:cNvPr id="4" name="Slide Number Placeholder 3"/>
          <p:cNvSpPr>
            <a:spLocks noGrp="1"/>
          </p:cNvSpPr>
          <p:nvPr>
            <p:ph type="sldNum" sz="quarter" idx="5"/>
          </p:nvPr>
        </p:nvSpPr>
        <p:spPr/>
        <p:txBody>
          <a:bodyPr/>
          <a:lstStyle/>
          <a:p>
            <a:pPr>
              <a:defRPr/>
            </a:pPr>
            <a:fld id="{267DEBB8-9245-49D7-BCF0-6EC247D31BDE}"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This consultation was called in response to the following key factors:</a:t>
            </a:r>
          </a:p>
          <a:p>
            <a:pPr marL="176748" indent="-176748">
              <a:buFont typeface="Wingdings" pitchFamily="2" charset="2"/>
              <a:buChar char="§"/>
            </a:pPr>
            <a:r>
              <a:rPr lang="en-US" b="1" dirty="0"/>
              <a:t>Urgent need </a:t>
            </a:r>
            <a:r>
              <a:rPr lang="en-US" dirty="0"/>
              <a:t>to reduce the number of new HIV infections globally</a:t>
            </a:r>
          </a:p>
          <a:p>
            <a:pPr marL="176748" indent="-176748" defTabSz="235664">
              <a:buFont typeface="Wingdings" pitchFamily="2" charset="2"/>
              <a:buChar char="§"/>
            </a:pPr>
            <a:r>
              <a:rPr lang="en-US" b="1" dirty="0"/>
              <a:t>Strong evidence that MC reduces the risk of heterosexually acquired HIV 	infection in men by approximately 60%</a:t>
            </a:r>
            <a:r>
              <a:rPr lang="en-US" dirty="0"/>
              <a:t>,</a:t>
            </a:r>
            <a:r>
              <a:rPr lang="en-US" b="1" dirty="0"/>
              <a:t> </a:t>
            </a:r>
            <a:r>
              <a:rPr lang="en-US" dirty="0"/>
              <a:t>provided by three randomized controlled 	trials (in Kisumu, Kenya; Rakai District, Uganda; and Orange Farm, South Africa)</a:t>
            </a:r>
          </a:p>
          <a:p>
            <a:pPr>
              <a:buFont typeface="Wingdings" pitchFamily="2" charset="2"/>
              <a:buChar char="§"/>
            </a:pPr>
            <a:endParaRPr lang="en-US" dirty="0" smtClean="0"/>
          </a:p>
          <a:p>
            <a:pPr>
              <a:buFont typeface="Wingdings" pitchFamily="2" charset="2"/>
              <a:buNone/>
            </a:pPr>
            <a:r>
              <a:rPr lang="en-US" dirty="0" smtClean="0"/>
              <a:t>(Note: You can find the </a:t>
            </a:r>
            <a:r>
              <a:rPr lang="en-US" b="1" i="1" dirty="0" smtClean="0"/>
              <a:t>eleven conclusions </a:t>
            </a:r>
            <a:r>
              <a:rPr lang="en-US" dirty="0" smtClean="0"/>
              <a:t>excerpt in the accompanying MC Offline Course Resources folder in the file named ElevenWHOUNAIDSConclusions.pdf. You can see the complete WHO-UNAIDS report, titled</a:t>
            </a:r>
            <a:r>
              <a:rPr lang="en-US" b="1" dirty="0" smtClean="0"/>
              <a:t> </a:t>
            </a:r>
            <a:r>
              <a:rPr lang="en-US" b="1" i="1" dirty="0" smtClean="0"/>
              <a:t>New Data on Male Circumcision and HIV Prevention: Policy and Programme Implications</a:t>
            </a:r>
            <a:r>
              <a:rPr lang="en-US" b="1" dirty="0" smtClean="0"/>
              <a:t>, </a:t>
            </a:r>
            <a:r>
              <a:rPr lang="en-US" dirty="0" smtClean="0"/>
              <a:t>on the WHO Web site at http://www.who.int/hiv/pub/malecircumcision/research_implications/en/.)</a:t>
            </a:r>
          </a:p>
          <a:p>
            <a:pPr>
              <a:buFont typeface="Wingdings" pitchFamily="2" charset="2"/>
              <a:buNone/>
            </a:pPr>
            <a:endParaRPr lang="en-US" dirty="0" smtClean="0"/>
          </a:p>
        </p:txBody>
      </p:sp>
      <p:sp>
        <p:nvSpPr>
          <p:cNvPr id="4" name="Slide Number Placeholder 3"/>
          <p:cNvSpPr>
            <a:spLocks noGrp="1"/>
          </p:cNvSpPr>
          <p:nvPr>
            <p:ph type="sldNum" sz="quarter" idx="5"/>
          </p:nvPr>
        </p:nvSpPr>
        <p:spPr/>
        <p:txBody>
          <a:bodyPr/>
          <a:lstStyle/>
          <a:p>
            <a:pPr>
              <a:defRPr/>
            </a:pPr>
            <a:fld id="{BD2FD161-6DEE-41C6-8E17-02A418952780}"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xfrm>
            <a:off x="709930" y="4464050"/>
            <a:ext cx="5679440" cy="4385733"/>
          </a:xfrm>
          <a:noFill/>
        </p:spPr>
        <p:txBody>
          <a:bodyPr wrap="square" numCol="1" anchor="t" anchorCtr="0" compatLnSpc="1">
            <a:prstTxWarp prst="textNoShape">
              <a:avLst/>
            </a:prstTxWarp>
          </a:bodyPr>
          <a:lstStyle/>
          <a:p>
            <a:r>
              <a:rPr lang="en-US" dirty="0" smtClean="0"/>
              <a:t>The package was tested and refinements made based on participant feedback.</a:t>
            </a:r>
          </a:p>
          <a:p>
            <a:endParaRPr lang="en-US" dirty="0" smtClean="0"/>
          </a:p>
          <a:p>
            <a:r>
              <a:rPr lang="en-US" b="1" dirty="0" smtClean="0"/>
              <a:t>Training Program Goals and Objectives</a:t>
            </a:r>
          </a:p>
          <a:p>
            <a:r>
              <a:rPr lang="en-US" dirty="0" smtClean="0"/>
              <a:t>This four-day training curriculum aims to prepare counselors and nurses to provide MC counseling to men, women, and parents.</a:t>
            </a:r>
          </a:p>
          <a:p>
            <a:endParaRPr lang="en-US" dirty="0" smtClean="0"/>
          </a:p>
          <a:p>
            <a:r>
              <a:rPr lang="en-US" dirty="0" smtClean="0"/>
              <a:t>By the end of this training, participants are expected to be able to:</a:t>
            </a:r>
          </a:p>
          <a:p>
            <a:pPr marL="176748" indent="-176748">
              <a:buFont typeface="Wingdings" pitchFamily="2" charset="2"/>
              <a:buChar char="§"/>
            </a:pPr>
            <a:r>
              <a:rPr lang="en-US" dirty="0" smtClean="0"/>
              <a:t>Correctly cite the principal risks, benefits, and postoperative care procedures for MC</a:t>
            </a:r>
          </a:p>
          <a:p>
            <a:pPr marL="176748" indent="-176748">
              <a:buFont typeface="Wingdings" pitchFamily="2" charset="2"/>
              <a:buChar char="§"/>
            </a:pPr>
            <a:r>
              <a:rPr lang="en-US" dirty="0" smtClean="0"/>
              <a:t>Apply client-centered counseling techniques (e.g., active listening, open-ended questions, offering options) to MC and post-procedure risk reduction counseling</a:t>
            </a:r>
          </a:p>
          <a:p>
            <a:pPr marL="176748" indent="-176748">
              <a:buFont typeface="Wingdings" pitchFamily="2" charset="2"/>
              <a:buChar char="§"/>
            </a:pPr>
            <a:r>
              <a:rPr lang="en-US" dirty="0" smtClean="0"/>
              <a:t>Explain the ethical and legal considerations that surround MC in the country</a:t>
            </a:r>
          </a:p>
          <a:p>
            <a:r>
              <a:rPr lang="en-US" dirty="0" smtClean="0"/>
              <a:t> </a:t>
            </a:r>
          </a:p>
          <a:p>
            <a:r>
              <a:rPr lang="en-US" dirty="0" smtClean="0"/>
              <a:t>(Note: You can find the </a:t>
            </a:r>
            <a:r>
              <a:rPr lang="en-US" b="1" dirty="0" smtClean="0"/>
              <a:t>Facilitator Manual </a:t>
            </a:r>
            <a:r>
              <a:rPr lang="en-US" dirty="0" smtClean="0"/>
              <a:t>and the </a:t>
            </a:r>
            <a:r>
              <a:rPr lang="en-US" b="1" dirty="0" smtClean="0"/>
              <a:t>Participant Manual </a:t>
            </a:r>
            <a:r>
              <a:rPr lang="en-US" dirty="0" smtClean="0"/>
              <a:t>in the accompanying MC Offline Course Resources folder in the files named MC_counsellor_facilitator_manual_July09.pdf and MC_counsellor_participant_manual_July09.pdf.)</a:t>
            </a:r>
          </a:p>
          <a:p>
            <a:endParaRPr lang="en-US" i="1" dirty="0" smtClean="0"/>
          </a:p>
          <a:p>
            <a:r>
              <a:rPr lang="en-US" i="1" dirty="0" smtClean="0"/>
              <a:t>Source</a:t>
            </a:r>
            <a:r>
              <a:rPr lang="en-US" dirty="0" smtClean="0"/>
              <a:t>: PSI et al. 2009</a:t>
            </a:r>
          </a:p>
        </p:txBody>
      </p:sp>
      <p:sp>
        <p:nvSpPr>
          <p:cNvPr id="4" name="Slide Number Placeholder 3"/>
          <p:cNvSpPr>
            <a:spLocks noGrp="1"/>
          </p:cNvSpPr>
          <p:nvPr>
            <p:ph type="sldNum" sz="quarter" idx="5"/>
          </p:nvPr>
        </p:nvSpPr>
        <p:spPr/>
        <p:txBody>
          <a:bodyPr/>
          <a:lstStyle/>
          <a:p>
            <a:pPr>
              <a:defRPr/>
            </a:pPr>
            <a:fld id="{B2C2D073-F8D6-477D-B134-B14E89F24CC9}"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xfrm>
            <a:off x="709930" y="4456930"/>
            <a:ext cx="5679440" cy="3303533"/>
          </a:xfrm>
          <a:noFill/>
        </p:spPr>
        <p:txBody>
          <a:bodyPr wrap="square" numCol="1" anchor="t" anchorCtr="0" compatLnSpc="1">
            <a:prstTxWarp prst="textNoShape">
              <a:avLst/>
            </a:prstTxWarp>
          </a:bodyPr>
          <a:lstStyle/>
          <a:p>
            <a:pPr eaLnBrk="1" hangingPunct="1">
              <a:spcBef>
                <a:spcPct val="50000"/>
              </a:spcBef>
            </a:pPr>
            <a:r>
              <a:rPr lang="en-US" dirty="0" smtClean="0"/>
              <a:t>The </a:t>
            </a:r>
            <a:r>
              <a:rPr lang="en-US" b="1" i="1" dirty="0" smtClean="0"/>
              <a:t>Manual for Male Circumcision under Local Anaesthesia</a:t>
            </a:r>
            <a:r>
              <a:rPr lang="en-US" b="1" dirty="0" smtClean="0"/>
              <a:t> </a:t>
            </a:r>
            <a:r>
              <a:rPr lang="en-US" dirty="0" smtClean="0"/>
              <a:t>provides technical guidance and information on comprehensive MC services, including: the benefits and risks, linking MC to other sexual and reproductive health services for men, educating and counseling clients and obtaining consent, facilities and supplies, surgical procedures for adults and adolescents, circumcision of infants and children, postoperative care, infection prevention, and managing circumcision services.</a:t>
            </a:r>
          </a:p>
          <a:p>
            <a:pPr>
              <a:spcBef>
                <a:spcPct val="50000"/>
              </a:spcBef>
            </a:pPr>
            <a:r>
              <a:rPr lang="en-US" b="1" i="1" dirty="0" smtClean="0"/>
              <a:t>A set of self-paced, individual learning materials complement the MC manual</a:t>
            </a:r>
            <a:r>
              <a:rPr lang="en-US" dirty="0" smtClean="0"/>
              <a:t>.</a:t>
            </a:r>
            <a:r>
              <a:rPr lang="en-US" b="1" dirty="0" smtClean="0"/>
              <a:t> </a:t>
            </a:r>
            <a:r>
              <a:rPr lang="en-US" dirty="0" smtClean="0"/>
              <a:t>The </a:t>
            </a:r>
            <a:r>
              <a:rPr lang="en-US" b="1" i="1" dirty="0" smtClean="0"/>
              <a:t>MC self-paced learning resource package </a:t>
            </a:r>
            <a:r>
              <a:rPr lang="en-US" dirty="0" smtClean="0"/>
              <a:t>includes the </a:t>
            </a:r>
            <a:r>
              <a:rPr lang="en-US" b="1" dirty="0" smtClean="0"/>
              <a:t>reference manual</a:t>
            </a:r>
            <a:r>
              <a:rPr lang="en-US" dirty="0" smtClean="0"/>
              <a:t>, a </a:t>
            </a:r>
            <a:r>
              <a:rPr lang="en-US" b="1" dirty="0" smtClean="0"/>
              <a:t>course guide for trainers</a:t>
            </a:r>
            <a:r>
              <a:rPr lang="en-US" dirty="0" smtClean="0"/>
              <a:t>, a </a:t>
            </a:r>
            <a:r>
              <a:rPr lang="en-US" b="1" dirty="0" smtClean="0"/>
              <a:t>course workbook for participants</a:t>
            </a:r>
            <a:r>
              <a:rPr lang="en-US" dirty="0" smtClean="0"/>
              <a:t>, and a </a:t>
            </a:r>
            <a:r>
              <a:rPr lang="en-US" b="1" dirty="0" smtClean="0"/>
              <a:t>supplement on diathermy and service efficiency</a:t>
            </a:r>
            <a:r>
              <a:rPr lang="en-US" dirty="0" smtClean="0"/>
              <a:t>.</a:t>
            </a:r>
          </a:p>
          <a:p>
            <a:pPr>
              <a:spcBef>
                <a:spcPct val="50000"/>
              </a:spcBef>
            </a:pPr>
            <a:r>
              <a:rPr lang="en-US" dirty="0" smtClean="0"/>
              <a:t>(Note: You can find all of these learning materials in the accompanying MC Offline Course Resources folder: the reference manual in the file named MC_manual_local anaesthesia2009.pdf, the course guide for trainers in the file named MCTrainerBook_final.pdf, the course workbook for participants in the file named MCParticipantBook_final.pdf, and the supplement </a:t>
            </a:r>
            <a:r>
              <a:rPr lang="en-US" dirty="0" smtClean="0"/>
              <a:t>in the file named </a:t>
            </a:r>
            <a:r>
              <a:rPr lang="en-US" dirty="0" smtClean="0"/>
              <a:t>MCSupplement_final.pdf.)</a:t>
            </a:r>
          </a:p>
        </p:txBody>
      </p:sp>
      <p:sp>
        <p:nvSpPr>
          <p:cNvPr id="4" name="Slide Number Placeholder 3"/>
          <p:cNvSpPr>
            <a:spLocks noGrp="1"/>
          </p:cNvSpPr>
          <p:nvPr>
            <p:ph type="sldNum" sz="quarter" idx="5"/>
          </p:nvPr>
        </p:nvSpPr>
        <p:spPr/>
        <p:txBody>
          <a:bodyPr/>
          <a:lstStyle/>
          <a:p>
            <a:pPr>
              <a:defRPr/>
            </a:pPr>
            <a:fld id="{E6E0B56C-4B26-4061-83C7-AD576F706E58}" type="slidenum">
              <a:rPr lang="en-US" smtClean="0"/>
              <a:pPr>
                <a:defRPr/>
              </a:pPr>
              <a:t>7</a:t>
            </a:fld>
            <a:endParaRPr lang="en-US" dirty="0"/>
          </a:p>
        </p:txBody>
      </p:sp>
      <p:sp>
        <p:nvSpPr>
          <p:cNvPr id="2" name="TextBox 1"/>
          <p:cNvSpPr txBox="1"/>
          <p:nvPr/>
        </p:nvSpPr>
        <p:spPr>
          <a:xfrm>
            <a:off x="724271" y="7824538"/>
            <a:ext cx="5600559" cy="1043876"/>
          </a:xfrm>
          <a:prstGeom prst="rect">
            <a:avLst/>
          </a:prstGeom>
          <a:solidFill>
            <a:srgbClr val="FFE6B7"/>
          </a:solidFill>
          <a:ln w="9525">
            <a:solidFill>
              <a:schemeClr val="tx1"/>
            </a:solidFill>
          </a:ln>
        </p:spPr>
        <p:txBody>
          <a:bodyPr wrap="square" lIns="94265" tIns="47133" rIns="94265" bIns="47133" rtlCol="0">
            <a:spAutoFit/>
          </a:bodyPr>
          <a:lstStyle/>
          <a:p>
            <a:pPr>
              <a:spcBef>
                <a:spcPct val="50000"/>
              </a:spcBef>
            </a:pPr>
            <a:r>
              <a:rPr lang="en-US" sz="1200" b="1" dirty="0">
                <a:latin typeface="Calibri" pitchFamily="34" charset="0"/>
                <a:cs typeface="Calibri" pitchFamily="34" charset="0"/>
              </a:rPr>
              <a:t>Did You Know? </a:t>
            </a:r>
          </a:p>
          <a:p>
            <a:pPr>
              <a:spcBef>
                <a:spcPts val="0"/>
              </a:spcBef>
            </a:pPr>
            <a:r>
              <a:rPr lang="en-US" sz="1200" b="1" dirty="0">
                <a:latin typeface="Calibri" pitchFamily="34" charset="0"/>
                <a:cs typeface="Calibri" pitchFamily="34" charset="0"/>
              </a:rPr>
              <a:t>This manual was reviewed by actual and potential providers of MC </a:t>
            </a:r>
            <a:r>
              <a:rPr lang="en-US" sz="1200" b="1" dirty="0">
                <a:latin typeface="Calibri" pitchFamily="34" charset="0"/>
                <a:cs typeface="Calibri" pitchFamily="34" charset="0"/>
              </a:rPr>
              <a:t>services.</a:t>
            </a:r>
          </a:p>
          <a:p>
            <a:pPr>
              <a:spcBef>
                <a:spcPts val="0"/>
              </a:spcBef>
            </a:pPr>
            <a:endParaRPr lang="en-US" sz="1200" b="1" dirty="0">
              <a:latin typeface="Calibri" pitchFamily="34" charset="0"/>
              <a:cs typeface="Calibri" pitchFamily="34" charset="0"/>
            </a:endParaRPr>
          </a:p>
          <a:p>
            <a:pPr>
              <a:spcBef>
                <a:spcPts val="0"/>
              </a:spcBef>
            </a:pPr>
            <a:r>
              <a:rPr lang="en-US" sz="1200" b="1" dirty="0">
                <a:latin typeface="Calibri" pitchFamily="34" charset="0"/>
                <a:cs typeface="Calibri" pitchFamily="34" charset="0"/>
              </a:rPr>
              <a:t>These </a:t>
            </a:r>
            <a:r>
              <a:rPr lang="en-US" sz="1200" b="1" dirty="0">
                <a:latin typeface="Calibri" pitchFamily="34" charset="0"/>
                <a:cs typeface="Calibri" pitchFamily="34" charset="0"/>
              </a:rPr>
              <a:t>reviewers represent a range of health care and cultural settings where demand for MC services is high</a:t>
            </a:r>
            <a:r>
              <a:rPr lang="en-US" sz="1200" b="1" dirty="0">
                <a:latin typeface="Calibri" pitchFamily="34" charset="0"/>
                <a:cs typeface="Calibri" pitchFamily="34" charset="0"/>
              </a:rPr>
              <a:t>.</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 following key areas are addressed:</a:t>
            </a:r>
          </a:p>
          <a:p>
            <a:pPr marL="235664" indent="-235664">
              <a:buFont typeface="+mj-lt"/>
              <a:buAutoNum type="arabicPeriod"/>
            </a:pPr>
            <a:r>
              <a:rPr lang="en-US" dirty="0" smtClean="0"/>
              <a:t>Clinical considerations</a:t>
            </a:r>
          </a:p>
          <a:p>
            <a:pPr marL="235664" indent="-235664">
              <a:buFont typeface="+mj-lt"/>
              <a:buAutoNum type="arabicPeriod"/>
            </a:pPr>
            <a:r>
              <a:rPr lang="en-US" dirty="0" smtClean="0"/>
              <a:t>Staff considerations for optimizing efficiency</a:t>
            </a:r>
          </a:p>
          <a:p>
            <a:pPr marL="235664" indent="-235664">
              <a:buFont typeface="+mj-lt"/>
              <a:buAutoNum type="arabicPeriod"/>
            </a:pPr>
            <a:r>
              <a:rPr lang="en-US" dirty="0" smtClean="0"/>
              <a:t>Optimizing the use of facility space</a:t>
            </a:r>
          </a:p>
          <a:p>
            <a:pPr marL="235664" indent="-235664">
              <a:buFont typeface="+mj-lt"/>
              <a:buAutoNum type="arabicPeriod"/>
            </a:pPr>
            <a:r>
              <a:rPr lang="en-US" dirty="0" smtClean="0"/>
              <a:t>Client considerations</a:t>
            </a:r>
          </a:p>
          <a:p>
            <a:pPr marL="235664" indent="-235664">
              <a:buFont typeface="+mj-lt"/>
              <a:buAutoNum type="arabicPeriod"/>
            </a:pPr>
            <a:r>
              <a:rPr lang="en-US" dirty="0" smtClean="0"/>
              <a:t>Supply chain management</a:t>
            </a:r>
          </a:p>
          <a:p>
            <a:pPr marL="235664" indent="-235664">
              <a:buFont typeface="+mj-lt"/>
              <a:buAutoNum type="arabicPeriod"/>
            </a:pPr>
            <a:r>
              <a:rPr lang="en-US" dirty="0" smtClean="0"/>
              <a:t>Cost efficiencies</a:t>
            </a:r>
          </a:p>
          <a:p>
            <a:pPr marL="235664" indent="-235664">
              <a:buFont typeface="+mj-lt"/>
              <a:buAutoNum type="arabicPeriod"/>
            </a:pPr>
            <a:r>
              <a:rPr lang="en-US" dirty="0" smtClean="0"/>
              <a:t>Quality assurance</a:t>
            </a:r>
          </a:p>
          <a:p>
            <a:endParaRPr lang="en-US" dirty="0" smtClean="0"/>
          </a:p>
          <a:p>
            <a:r>
              <a:rPr lang="en-US" i="1" dirty="0" smtClean="0"/>
              <a:t>Source</a:t>
            </a:r>
            <a:r>
              <a:rPr lang="en-US" dirty="0" smtClean="0"/>
              <a:t>: WHO 2010</a:t>
            </a:r>
          </a:p>
          <a:p>
            <a:endParaRPr lang="en-US" dirty="0" smtClean="0"/>
          </a:p>
          <a:p>
            <a:r>
              <a:rPr lang="en-US" dirty="0" smtClean="0"/>
              <a:t>(Note: You can find the </a:t>
            </a:r>
            <a:r>
              <a:rPr lang="en-US" b="1" dirty="0" smtClean="0"/>
              <a:t>WHO MC MOVE</a:t>
            </a:r>
            <a:r>
              <a:rPr lang="en-US" dirty="0" smtClean="0"/>
              <a:t> document, titled </a:t>
            </a:r>
            <a:r>
              <a:rPr lang="en-US" b="1" i="1" dirty="0" smtClean="0"/>
              <a:t>Considerations for Implementing Models for Optimizing the Volume and Efficiency of Male Circumcision Services</a:t>
            </a:r>
            <a:r>
              <a:rPr lang="en-US" dirty="0" smtClean="0"/>
              <a:t>,</a:t>
            </a:r>
            <a:r>
              <a:rPr lang="en-US" b="1" dirty="0" smtClean="0"/>
              <a:t> </a:t>
            </a:r>
            <a:r>
              <a:rPr lang="en-US" dirty="0" smtClean="0"/>
              <a:t>in the accompanying MC Offline Course Resources folder in the file named MCMOVE_who.pdf.)</a:t>
            </a:r>
          </a:p>
          <a:p>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5DB096E8-564E-4816-9B8B-A5416E30135C}"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(Note: The accompanying MC Offline Course Resources folder includes the </a:t>
            </a:r>
            <a:r>
              <a:rPr lang="en-US" b="1" i="1" dirty="0" smtClean="0"/>
              <a:t>PEPFAR MC Partners’ Meeting: Commodities and Improved Coordination of Male Circumcision for HIV Prevention</a:t>
            </a:r>
            <a:r>
              <a:rPr lang="en-US" dirty="0" smtClean="0"/>
              <a:t> report in the file named PEPFAR_MC_CommoditiesMeeting.pdf, and the </a:t>
            </a:r>
            <a:r>
              <a:rPr lang="en-US" b="1" dirty="0" smtClean="0"/>
              <a:t>“Supply Chain Management System and Standard List of Commodities Required to Scale Up Male Circumcision Service for HIV Prevention” </a:t>
            </a:r>
            <a:r>
              <a:rPr lang="en-US" dirty="0" smtClean="0"/>
              <a:t>abstract in the file named ENjeuhmeliAbstractMaleCircumcisionCommoditiesFinal.pdf.)</a:t>
            </a:r>
          </a:p>
          <a:p>
            <a:endParaRPr lang="en-US" dirty="0" smtClean="0"/>
          </a:p>
        </p:txBody>
      </p:sp>
      <p:sp>
        <p:nvSpPr>
          <p:cNvPr id="4" name="Slide Number Placeholder 3"/>
          <p:cNvSpPr>
            <a:spLocks noGrp="1"/>
          </p:cNvSpPr>
          <p:nvPr>
            <p:ph type="sldNum" sz="quarter" idx="5"/>
          </p:nvPr>
        </p:nvSpPr>
        <p:spPr/>
        <p:txBody>
          <a:bodyPr/>
          <a:lstStyle/>
          <a:p>
            <a:pPr>
              <a:defRPr/>
            </a:pPr>
            <a:fld id="{8816B114-5EBC-4E59-9383-82200DD68936}"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jpg"/><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517C7D"/>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143000"/>
            <a:ext cx="2854738" cy="762000"/>
          </a:xfrm>
          <a:prstGeom prst="rect">
            <a:avLst/>
          </a:prstGeom>
        </p:spPr>
      </p:pic>
      <p:sp>
        <p:nvSpPr>
          <p:cNvPr id="2" name="Title 1"/>
          <p:cNvSpPr>
            <a:spLocks noGrp="1"/>
          </p:cNvSpPr>
          <p:nvPr>
            <p:ph type="ctrTitle"/>
          </p:nvPr>
        </p:nvSpPr>
        <p:spPr>
          <a:xfrm>
            <a:off x="685800" y="1905000"/>
            <a:ext cx="7772400" cy="1470025"/>
          </a:xfrm>
        </p:spPr>
        <p:txBody>
          <a:bodyPr>
            <a:normAutofit/>
          </a:bodyPr>
          <a:lstStyle>
            <a:lvl1pPr algn="l">
              <a:defRPr sz="4400" b="1">
                <a:solidFill>
                  <a:schemeClr val="bg1"/>
                </a:solidFill>
                <a:latin typeface="Garamond" pitchFamily="18"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886200"/>
            <a:ext cx="7772400" cy="1752600"/>
          </a:xfrm>
        </p:spPr>
        <p:txBody>
          <a:bodyPr>
            <a:normAutofit/>
          </a:bodyPr>
          <a:lstStyle>
            <a:lvl1pPr marL="0" indent="0" algn="l">
              <a:buNone/>
              <a:defRPr sz="3600">
                <a:solidFill>
                  <a:schemeClr val="bg2"/>
                </a:solidFill>
                <a:latin typeface="Calibri" pitchFamily="34" charset="0"/>
                <a:cs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Rectangle 6"/>
          <p:cNvSpPr/>
          <p:nvPr/>
        </p:nvSpPr>
        <p:spPr>
          <a:xfrm>
            <a:off x="0" y="0"/>
            <a:ext cx="91440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p:cNvGrpSpPr/>
          <p:nvPr/>
        </p:nvGrpSpPr>
        <p:grpSpPr>
          <a:xfrm>
            <a:off x="230188" y="239268"/>
            <a:ext cx="7710125" cy="664465"/>
            <a:chOff x="230188" y="228600"/>
            <a:chExt cx="7710125" cy="664465"/>
          </a:xfrm>
        </p:grpSpPr>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0188" y="228600"/>
              <a:ext cx="5074930" cy="664465"/>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96000" y="281014"/>
              <a:ext cx="1844313" cy="548640"/>
            </a:xfrm>
            <a:prstGeom prst="rect">
              <a:avLst/>
            </a:prstGeom>
          </p:spPr>
        </p:pic>
      </p:gr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0457" y="1147903"/>
            <a:ext cx="3013543" cy="757097"/>
          </a:xfrm>
          <a:prstGeom prst="rect">
            <a:avLst/>
          </a:prstGeom>
        </p:spPr>
      </p:pic>
    </p:spTree>
    <p:extLst>
      <p:ext uri="{BB962C8B-B14F-4D97-AF65-F5344CB8AC3E}">
        <p14:creationId xmlns:p14="http://schemas.microsoft.com/office/powerpoint/2010/main" val="35124624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pPr>
              <a:defRPr/>
            </a:pPr>
            <a:fld id="{25FC429B-E3C1-4216-960F-4F243A74416B}" type="slidenum">
              <a:rPr lang="en-US" smtClean="0"/>
              <a:pPr>
                <a:defRPr/>
              </a:pPr>
              <a:t>‹#›</a:t>
            </a:fld>
            <a:endParaRPr lang="en-US" dirty="0"/>
          </a:p>
        </p:txBody>
      </p:sp>
    </p:spTree>
    <p:extLst>
      <p:ext uri="{BB962C8B-B14F-4D97-AF65-F5344CB8AC3E}">
        <p14:creationId xmlns:p14="http://schemas.microsoft.com/office/powerpoint/2010/main" val="183113696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399" y="274638"/>
            <a:ext cx="22844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30188" y="274638"/>
            <a:ext cx="62468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pPr>
              <a:defRPr/>
            </a:pPr>
            <a:fld id="{1861FF7A-0E5C-4F56-8B85-896365D38A7B}" type="slidenum">
              <a:rPr lang="en-US" smtClean="0"/>
              <a:pPr>
                <a:defRPr/>
              </a:pPr>
              <a:t>‹#›</a:t>
            </a:fld>
            <a:endParaRPr lang="en-US" dirty="0"/>
          </a:p>
        </p:txBody>
      </p:sp>
    </p:spTree>
    <p:extLst>
      <p:ext uri="{BB962C8B-B14F-4D97-AF65-F5344CB8AC3E}">
        <p14:creationId xmlns:p14="http://schemas.microsoft.com/office/powerpoint/2010/main" val="5898094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4"/>
          </p:nvPr>
        </p:nvSpPr>
        <p:spPr>
          <a:xfrm>
            <a:off x="6780213" y="6356350"/>
            <a:ext cx="2133600" cy="365125"/>
          </a:xfrm>
          <a:prstGeom prst="rect">
            <a:avLst/>
          </a:prstGeom>
        </p:spPr>
        <p:txBody>
          <a:bodyPr vert="horz" lIns="91440" tIns="45720" rIns="91440" bIns="45720" rtlCol="0" anchor="ctr"/>
          <a:lstStyle>
            <a:lvl1pPr algn="r">
              <a:defRPr sz="1000" b="1">
                <a:solidFill>
                  <a:schemeClr val="accent2"/>
                </a:solidFill>
                <a:latin typeface="Garamond" pitchFamily="18" charset="0"/>
              </a:defRPr>
            </a:lvl1pPr>
          </a:lstStyle>
          <a:p>
            <a:pPr>
              <a:defRPr/>
            </a:pPr>
            <a:fld id="{CB154509-A267-44BC-B72B-8CA460E9A198}" type="slidenum">
              <a:rPr lang="en-US" smtClean="0"/>
              <a:pPr>
                <a:defRPr/>
              </a:pPr>
              <a:t>‹#›</a:t>
            </a:fld>
            <a:endParaRPr lang="en-US" dirty="0"/>
          </a:p>
        </p:txBody>
      </p:sp>
    </p:spTree>
    <p:extLst>
      <p:ext uri="{BB962C8B-B14F-4D97-AF65-F5344CB8AC3E}">
        <p14:creationId xmlns:p14="http://schemas.microsoft.com/office/powerpoint/2010/main" val="5079997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pPr>
              <a:defRPr/>
            </a:pPr>
            <a:fld id="{9745F412-37A7-4785-BF73-13DF715FB78D}" type="slidenum">
              <a:rPr lang="en-US" smtClean="0"/>
              <a:pPr>
                <a:defRPr/>
              </a:pPr>
              <a:t>‹#›</a:t>
            </a:fld>
            <a:endParaRPr lang="en-US" dirty="0"/>
          </a:p>
        </p:txBody>
      </p:sp>
    </p:spTree>
    <p:extLst>
      <p:ext uri="{BB962C8B-B14F-4D97-AF65-F5344CB8AC3E}">
        <p14:creationId xmlns:p14="http://schemas.microsoft.com/office/powerpoint/2010/main" val="412284036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30188" y="1600200"/>
            <a:ext cx="42656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199" y="1600200"/>
            <a:ext cx="42656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pPr>
              <a:defRPr/>
            </a:pPr>
            <a:fld id="{1351BF90-9E8C-48E4-A9DC-1FA72ABD473F}" type="slidenum">
              <a:rPr lang="en-US" smtClean="0"/>
              <a:pPr>
                <a:defRPr/>
              </a:pPr>
              <a:t>‹#›</a:t>
            </a:fld>
            <a:endParaRPr lang="en-US" dirty="0"/>
          </a:p>
        </p:txBody>
      </p:sp>
    </p:spTree>
    <p:extLst>
      <p:ext uri="{BB962C8B-B14F-4D97-AF65-F5344CB8AC3E}">
        <p14:creationId xmlns:p14="http://schemas.microsoft.com/office/powerpoint/2010/main" val="1874746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30188" y="1535113"/>
            <a:ext cx="4267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30188" y="2174875"/>
            <a:ext cx="4267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2687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2687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pPr>
              <a:defRPr/>
            </a:pPr>
            <a:fld id="{BA78EDF8-7030-4722-89CC-2D96A4481B5F}" type="slidenum">
              <a:rPr lang="en-US" smtClean="0"/>
              <a:pPr>
                <a:defRPr/>
              </a:pPr>
              <a:t>‹#›</a:t>
            </a:fld>
            <a:endParaRPr lang="en-US" dirty="0"/>
          </a:p>
        </p:txBody>
      </p:sp>
    </p:spTree>
    <p:extLst>
      <p:ext uri="{BB962C8B-B14F-4D97-AF65-F5344CB8AC3E}">
        <p14:creationId xmlns:p14="http://schemas.microsoft.com/office/powerpoint/2010/main" val="376693934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pPr>
              <a:defRPr/>
            </a:pPr>
            <a:fld id="{A299BF9C-7B93-42C0-A26E-EE0422577EBC}" type="slidenum">
              <a:rPr lang="en-US" smtClean="0"/>
              <a:pPr>
                <a:defRPr/>
              </a:pPr>
              <a:t>‹#›</a:t>
            </a:fld>
            <a:endParaRPr lang="en-US" dirty="0"/>
          </a:p>
        </p:txBody>
      </p:sp>
    </p:spTree>
    <p:extLst>
      <p:ext uri="{BB962C8B-B14F-4D97-AF65-F5344CB8AC3E}">
        <p14:creationId xmlns:p14="http://schemas.microsoft.com/office/powerpoint/2010/main" val="191099307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6E78A65-5543-4ECE-AB0E-D84C67987C44}" type="slidenum">
              <a:rPr lang="en-US" smtClean="0"/>
              <a:pPr>
                <a:defRPr/>
              </a:pPr>
              <a:t>‹#›</a:t>
            </a:fld>
            <a:endParaRPr lang="en-US" dirty="0"/>
          </a:p>
        </p:txBody>
      </p:sp>
    </p:spTree>
    <p:extLst>
      <p:ext uri="{BB962C8B-B14F-4D97-AF65-F5344CB8AC3E}">
        <p14:creationId xmlns:p14="http://schemas.microsoft.com/office/powerpoint/2010/main" val="97448304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0188" y="273050"/>
            <a:ext cx="3235325"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49" y="273050"/>
            <a:ext cx="53387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30188" y="1435100"/>
            <a:ext cx="323532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pPr>
              <a:defRPr/>
            </a:pPr>
            <a:fld id="{9C224480-9357-454C-801A-8D5018B697A9}" type="slidenum">
              <a:rPr lang="en-US" smtClean="0"/>
              <a:pPr>
                <a:defRPr/>
              </a:pPr>
              <a:t>‹#›</a:t>
            </a:fld>
            <a:endParaRPr lang="en-US" dirty="0"/>
          </a:p>
        </p:txBody>
      </p:sp>
    </p:spTree>
    <p:extLst>
      <p:ext uri="{BB962C8B-B14F-4D97-AF65-F5344CB8AC3E}">
        <p14:creationId xmlns:p14="http://schemas.microsoft.com/office/powerpoint/2010/main" val="270334256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pPr>
              <a:defRPr/>
            </a:pPr>
            <a:fld id="{5E5D3777-EA93-4F5B-9A9E-A78B6F049A56}" type="slidenum">
              <a:rPr lang="en-US" smtClean="0"/>
              <a:pPr>
                <a:defRPr/>
              </a:pPr>
              <a:t>‹#›</a:t>
            </a:fld>
            <a:endParaRPr lang="en-US" dirty="0"/>
          </a:p>
        </p:txBody>
      </p:sp>
    </p:spTree>
    <p:extLst>
      <p:ext uri="{BB962C8B-B14F-4D97-AF65-F5344CB8AC3E}">
        <p14:creationId xmlns:p14="http://schemas.microsoft.com/office/powerpoint/2010/main" val="253695584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599" y="274638"/>
            <a:ext cx="8685214" cy="1143000"/>
          </a:xfrm>
          <a:prstGeom prst="rect">
            <a:avLst/>
          </a:prstGeom>
        </p:spPr>
        <p:txBody>
          <a:bodyPr vert="horz" lIns="91440" tIns="45720" rIns="91440" bIns="45720" rtlCol="0" anchor="ctr"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8599" y="1600200"/>
            <a:ext cx="8685214"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4"/>
          </p:nvPr>
        </p:nvSpPr>
        <p:spPr>
          <a:xfrm>
            <a:off x="6780213" y="6356350"/>
            <a:ext cx="2133600" cy="365125"/>
          </a:xfrm>
          <a:prstGeom prst="rect">
            <a:avLst/>
          </a:prstGeom>
        </p:spPr>
        <p:txBody>
          <a:bodyPr vert="horz" lIns="91440" tIns="45720" rIns="91440" bIns="45720" rtlCol="0" anchor="ctr"/>
          <a:lstStyle>
            <a:lvl1pPr algn="r">
              <a:defRPr sz="1000" b="1">
                <a:solidFill>
                  <a:schemeClr val="accent2"/>
                </a:solidFill>
                <a:latin typeface="Garamond" pitchFamily="18" charset="0"/>
              </a:defRPr>
            </a:lvl1pPr>
          </a:lstStyle>
          <a:p>
            <a:pPr>
              <a:defRPr/>
            </a:pPr>
            <a:fld id="{C525344F-326C-4791-9C8C-1BF7CB98DEFB}" type="slidenum">
              <a:rPr lang="en-US" smtClean="0"/>
              <a:pPr>
                <a:defRPr/>
              </a:pPr>
              <a:t>‹#›</a:t>
            </a:fld>
            <a:endParaRPr lang="en-US" dirty="0"/>
          </a:p>
        </p:txBody>
      </p:sp>
      <p:grpSp>
        <p:nvGrpSpPr>
          <p:cNvPr id="11" name="Group 10"/>
          <p:cNvGrpSpPr/>
          <p:nvPr/>
        </p:nvGrpSpPr>
        <p:grpSpPr>
          <a:xfrm>
            <a:off x="228600" y="6283960"/>
            <a:ext cx="4495800" cy="375741"/>
            <a:chOff x="228600" y="6283960"/>
            <a:chExt cx="4495800" cy="375741"/>
          </a:xfrm>
        </p:grpSpPr>
        <p:pic>
          <p:nvPicPr>
            <p:cNvPr id="12" name="Picture 1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28600" y="6288830"/>
              <a:ext cx="2832572" cy="370871"/>
            </a:xfrm>
            <a:prstGeom prst="rect">
              <a:avLst/>
            </a:prstGeom>
          </p:spPr>
        </p:pic>
        <p:pic>
          <p:nvPicPr>
            <p:cNvPr id="13" name="Picture 12"/>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579227" y="6283960"/>
              <a:ext cx="1145173" cy="340663"/>
            </a:xfrm>
            <a:prstGeom prst="rect">
              <a:avLst/>
            </a:prstGeom>
          </p:spPr>
        </p:pic>
      </p:grpSp>
      <p:pic>
        <p:nvPicPr>
          <p:cNvPr id="10" name="Picture 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10801"/>
            <a:ext cx="2062349" cy="550492"/>
          </a:xfrm>
          <a:prstGeom prst="rect">
            <a:avLst/>
          </a:prstGeom>
        </p:spPr>
      </p:pic>
    </p:spTree>
    <p:extLst>
      <p:ext uri="{BB962C8B-B14F-4D97-AF65-F5344CB8AC3E}">
        <p14:creationId xmlns:p14="http://schemas.microsoft.com/office/powerpoint/2010/main" val="10526673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spcBef>
          <a:spcPct val="0"/>
        </a:spcBef>
        <a:buNone/>
        <a:defRPr sz="3200" b="1" kern="1200">
          <a:solidFill>
            <a:schemeClr val="accent2"/>
          </a:solidFill>
          <a:latin typeface="Garamond" pitchFamily="18" charset="0"/>
          <a:ea typeface="+mj-ea"/>
          <a:cs typeface="+mj-cs"/>
        </a:defRPr>
      </a:lvl1pPr>
    </p:titleStyle>
    <p:bodyStyle>
      <a:lvl1pPr marL="342900" indent="-342900" algn="l" defTabSz="914400" rtl="0" eaLnBrk="1" latinLnBrk="0" hangingPunct="1">
        <a:spcBef>
          <a:spcPct val="20000"/>
        </a:spcBef>
        <a:buClr>
          <a:schemeClr val="tx2"/>
        </a:buClr>
        <a:buSzPct val="110000"/>
        <a:buFont typeface="Wingdings" pitchFamily="2" charset="2"/>
        <a:buChar char="§"/>
        <a:defRPr sz="3200" kern="1200">
          <a:solidFill>
            <a:schemeClr val="tx1"/>
          </a:solidFill>
          <a:latin typeface="Calibri" pitchFamily="34" charset="0"/>
          <a:ea typeface="+mn-ea"/>
          <a:cs typeface="Calibri" pitchFamily="34" charset="0"/>
        </a:defRPr>
      </a:lvl1pPr>
      <a:lvl2pPr marL="742950" indent="-285750" algn="l" defTabSz="914400" rtl="0" eaLnBrk="1" latinLnBrk="0" hangingPunct="1">
        <a:spcBef>
          <a:spcPct val="20000"/>
        </a:spcBef>
        <a:buClr>
          <a:schemeClr val="accent4"/>
        </a:buClr>
        <a:buFont typeface="Wingdings" pitchFamily="2" charset="2"/>
        <a:buChar char="§"/>
        <a:defRPr sz="2800" kern="1200">
          <a:solidFill>
            <a:schemeClr val="tx1"/>
          </a:solidFill>
          <a:latin typeface="Calibri" pitchFamily="34" charset="0"/>
          <a:ea typeface="+mn-ea"/>
          <a:cs typeface="Calibri" pitchFamily="34" charset="0"/>
        </a:defRPr>
      </a:lvl2pPr>
      <a:lvl3pPr marL="1143000" indent="-228600" algn="l" defTabSz="914400" rtl="0" eaLnBrk="1" latinLnBrk="0" hangingPunct="1">
        <a:spcBef>
          <a:spcPct val="20000"/>
        </a:spcBef>
        <a:buClr>
          <a:schemeClr val="tx2">
            <a:lumMod val="60000"/>
            <a:lumOff val="40000"/>
          </a:schemeClr>
        </a:buClr>
        <a:buFont typeface="Wingdings" pitchFamily="2" charset="2"/>
        <a:buChar char="§"/>
        <a:defRPr sz="2400" kern="120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Clr>
          <a:schemeClr val="accent1"/>
        </a:buClr>
        <a:buSzPct val="115000"/>
        <a:buFont typeface="Arial" pitchFamily="34" charset="0"/>
        <a:buChar char="•"/>
        <a:defRPr sz="2000" kern="1200">
          <a:solidFill>
            <a:schemeClr val="tx1"/>
          </a:solidFill>
          <a:latin typeface="Calibri" pitchFamily="34" charset="0"/>
          <a:ea typeface="+mn-ea"/>
          <a:cs typeface="Calibri"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p:txBody>
          <a:bodyPr/>
          <a:lstStyle/>
          <a:p>
            <a:pPr eaLnBrk="1" hangingPunct="1"/>
            <a:r>
              <a:rPr lang="en-US" sz="4000" dirty="0" smtClean="0"/>
              <a:t>Male Circumcision: </a:t>
            </a:r>
            <a:br>
              <a:rPr lang="en-US" sz="4000" dirty="0" smtClean="0"/>
            </a:br>
            <a:r>
              <a:rPr lang="en-US" sz="4000" dirty="0" smtClean="0"/>
              <a:t>Policy &amp; Programming</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r>
              <a:rPr lang="en-US" dirty="0" smtClean="0"/>
              <a:t>Key Resources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533400" y="457200"/>
            <a:ext cx="8685214" cy="1143000"/>
          </a:xfrm>
        </p:spPr>
        <p:txBody>
          <a:bodyPr>
            <a:normAutofit/>
          </a:bodyPr>
          <a:lstStyle/>
          <a:p>
            <a:r>
              <a:rPr lang="en-US" dirty="0" smtClean="0"/>
              <a:t>Operational Guidance for Scaling Up MC Services for HIV Prevention </a:t>
            </a:r>
          </a:p>
        </p:txBody>
      </p:sp>
      <p:sp>
        <p:nvSpPr>
          <p:cNvPr id="32770" name="Rectangle 3"/>
          <p:cNvSpPr>
            <a:spLocks noChangeArrowheads="1"/>
          </p:cNvSpPr>
          <p:nvPr/>
        </p:nvSpPr>
        <p:spPr bwMode="auto">
          <a:xfrm>
            <a:off x="3643853" y="1665513"/>
            <a:ext cx="4572000" cy="4216539"/>
          </a:xfrm>
          <a:prstGeom prst="rect">
            <a:avLst/>
          </a:prstGeom>
          <a:noFill/>
          <a:ln w="9525">
            <a:noFill/>
            <a:miter lim="800000"/>
            <a:headEnd/>
            <a:tailEnd/>
          </a:ln>
        </p:spPr>
        <p:txBody>
          <a:bodyPr>
            <a:spAutoFit/>
          </a:bodyPr>
          <a:lstStyle/>
          <a:p>
            <a:pPr>
              <a:spcBef>
                <a:spcPct val="50000"/>
              </a:spcBef>
            </a:pPr>
            <a:r>
              <a:rPr lang="en-US" sz="2000" b="1" i="1" dirty="0" smtClean="0">
                <a:latin typeface="Calibri" pitchFamily="34" charset="0"/>
              </a:rPr>
              <a:t>Operational Guidance for Scaling Up Male Circumcision Services for HIV Prevention </a:t>
            </a:r>
            <a:r>
              <a:rPr lang="en-US" sz="2000" dirty="0" smtClean="0">
                <a:latin typeface="Calibri" pitchFamily="34" charset="0"/>
              </a:rPr>
              <a:t>provides </a:t>
            </a:r>
            <a:r>
              <a:rPr lang="en-US" sz="2000" dirty="0">
                <a:latin typeface="Calibri" pitchFamily="34" charset="0"/>
              </a:rPr>
              <a:t>operational and programmatic guidance that can be used in countries or regions that are at various stages of MC scale-up. This document is intended for use by decision </a:t>
            </a:r>
            <a:r>
              <a:rPr lang="en-US" sz="2000" dirty="0" smtClean="0">
                <a:latin typeface="Calibri" pitchFamily="34" charset="0"/>
              </a:rPr>
              <a:t>makers, </a:t>
            </a:r>
            <a:r>
              <a:rPr lang="en-US" sz="2000" dirty="0">
                <a:latin typeface="Calibri" pitchFamily="34" charset="0"/>
              </a:rPr>
              <a:t>program managers, and technical support agencies, and can also provide guidance to funders.</a:t>
            </a:r>
          </a:p>
          <a:p>
            <a:pPr>
              <a:spcBef>
                <a:spcPct val="50000"/>
              </a:spcBef>
            </a:pPr>
            <a:r>
              <a:rPr lang="en-US" sz="2000" dirty="0">
                <a:latin typeface="Calibri" pitchFamily="34" charset="0"/>
              </a:rPr>
              <a:t>This guidance is relevant to MC scale-up in both the public and private sectors</a:t>
            </a:r>
            <a:r>
              <a:rPr lang="en-US" sz="2000" dirty="0" smtClean="0">
                <a:latin typeface="Calibri" pitchFamily="34" charset="0"/>
              </a:rPr>
              <a:t>.</a:t>
            </a:r>
          </a:p>
          <a:p>
            <a:pPr>
              <a:spcBef>
                <a:spcPct val="50000"/>
              </a:spcBef>
            </a:pPr>
            <a:r>
              <a:rPr lang="en-US" sz="1200" i="1" dirty="0" smtClean="0">
                <a:latin typeface="Calibri" pitchFamily="34" charset="0"/>
              </a:rPr>
              <a:t>Source</a:t>
            </a:r>
            <a:r>
              <a:rPr lang="en-US" sz="1200" dirty="0">
                <a:latin typeface="Calibri" pitchFamily="34" charset="0"/>
              </a:rPr>
              <a:t>: WHO and UNAIDS 2008</a:t>
            </a:r>
          </a:p>
        </p:txBody>
      </p:sp>
      <p:pic>
        <p:nvPicPr>
          <p:cNvPr id="32771" name="Picture 3"/>
          <p:cNvPicPr>
            <a:picLocks noChangeAspect="1" noChangeArrowheads="1"/>
          </p:cNvPicPr>
          <p:nvPr/>
        </p:nvPicPr>
        <p:blipFill>
          <a:blip r:embed="rId3"/>
          <a:srcRect/>
          <a:stretch>
            <a:fillRect/>
          </a:stretch>
        </p:blipFill>
        <p:spPr bwMode="auto">
          <a:xfrm>
            <a:off x="685800" y="1794569"/>
            <a:ext cx="2527300" cy="3581400"/>
          </a:xfrm>
          <a:prstGeom prst="rect">
            <a:avLst/>
          </a:prstGeom>
          <a:noFill/>
          <a:ln w="3175">
            <a:solidFill>
              <a:schemeClr val="tx1"/>
            </a:solid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484414" y="457200"/>
            <a:ext cx="7466014" cy="1143000"/>
          </a:xfrm>
        </p:spPr>
        <p:txBody>
          <a:bodyPr>
            <a:normAutofit/>
          </a:bodyPr>
          <a:lstStyle/>
          <a:p>
            <a:r>
              <a:rPr lang="en-US" sz="3000" dirty="0" smtClean="0"/>
              <a:t>MC Quality Assurance Guide and Quality Assessment Toolkit </a:t>
            </a:r>
          </a:p>
        </p:txBody>
      </p:sp>
      <p:pic>
        <p:nvPicPr>
          <p:cNvPr id="34818" name="Picture 2"/>
          <p:cNvPicPr>
            <a:picLocks noChangeAspect="1" noChangeArrowheads="1"/>
          </p:cNvPicPr>
          <p:nvPr/>
        </p:nvPicPr>
        <p:blipFill>
          <a:blip r:embed="rId3"/>
          <a:srcRect/>
          <a:stretch>
            <a:fillRect/>
          </a:stretch>
        </p:blipFill>
        <p:spPr bwMode="auto">
          <a:xfrm>
            <a:off x="609600" y="1600200"/>
            <a:ext cx="2300288" cy="3276600"/>
          </a:xfrm>
          <a:prstGeom prst="rect">
            <a:avLst/>
          </a:prstGeom>
          <a:noFill/>
          <a:ln w="9525">
            <a:noFill/>
            <a:miter lim="800000"/>
            <a:headEnd/>
            <a:tailEnd/>
          </a:ln>
        </p:spPr>
      </p:pic>
      <p:sp>
        <p:nvSpPr>
          <p:cNvPr id="34819" name="Rectangle 2"/>
          <p:cNvSpPr>
            <a:spLocks noChangeArrowheads="1"/>
          </p:cNvSpPr>
          <p:nvPr/>
        </p:nvSpPr>
        <p:spPr bwMode="auto">
          <a:xfrm>
            <a:off x="3331028" y="1552072"/>
            <a:ext cx="4952999" cy="3277820"/>
          </a:xfrm>
          <a:prstGeom prst="rect">
            <a:avLst/>
          </a:prstGeom>
          <a:noFill/>
          <a:ln w="9525">
            <a:noFill/>
            <a:miter lim="800000"/>
            <a:headEnd/>
            <a:tailEnd/>
          </a:ln>
        </p:spPr>
        <p:txBody>
          <a:bodyPr wrap="square">
            <a:spAutoFit/>
          </a:bodyPr>
          <a:lstStyle/>
          <a:p>
            <a:pPr>
              <a:spcBef>
                <a:spcPct val="50000"/>
              </a:spcBef>
            </a:pPr>
            <a:r>
              <a:rPr lang="en-US" dirty="0" smtClean="0">
                <a:latin typeface="Calibri" pitchFamily="34" charset="0"/>
              </a:rPr>
              <a:t>The </a:t>
            </a:r>
            <a:r>
              <a:rPr lang="en-US" b="1" i="1" dirty="0" smtClean="0">
                <a:latin typeface="Calibri" pitchFamily="34" charset="0"/>
              </a:rPr>
              <a:t>Male Circumcision Quality Assurance Guide </a:t>
            </a:r>
            <a:r>
              <a:rPr lang="en-US" dirty="0" smtClean="0">
                <a:latin typeface="Calibri" pitchFamily="34" charset="0"/>
              </a:rPr>
              <a:t>can </a:t>
            </a:r>
            <a:r>
              <a:rPr lang="en-US" dirty="0">
                <a:latin typeface="Calibri" pitchFamily="34" charset="0"/>
              </a:rPr>
              <a:t>help national and district program and health facility managers and providers establish and implement MC services that meet an internationally agreed-upon level of safety and quality.</a:t>
            </a:r>
          </a:p>
          <a:p>
            <a:pPr>
              <a:spcBef>
                <a:spcPct val="50000"/>
              </a:spcBef>
            </a:pPr>
            <a:r>
              <a:rPr lang="en-US" dirty="0">
                <a:latin typeface="Calibri" pitchFamily="34" charset="0"/>
              </a:rPr>
              <a:t>This guide can be used to support the establishment of safe and effective MC services in a variety of settings (e.g., health centers, hospitals, mobile units, temporary sites, centers of excellence).</a:t>
            </a:r>
          </a:p>
        </p:txBody>
      </p:sp>
      <p:sp>
        <p:nvSpPr>
          <p:cNvPr id="34820" name="Text Box 5"/>
          <p:cNvSpPr txBox="1">
            <a:spLocks noChangeArrowheads="1"/>
          </p:cNvSpPr>
          <p:nvPr/>
        </p:nvSpPr>
        <p:spPr bwMode="auto">
          <a:xfrm>
            <a:off x="501601" y="5030221"/>
            <a:ext cx="8305800" cy="1200329"/>
          </a:xfrm>
          <a:prstGeom prst="rect">
            <a:avLst/>
          </a:prstGeom>
          <a:noFill/>
          <a:ln w="9525">
            <a:noFill/>
            <a:miter lim="800000"/>
            <a:headEnd/>
            <a:tailEnd/>
          </a:ln>
        </p:spPr>
        <p:txBody>
          <a:bodyPr wrap="square">
            <a:spAutoFit/>
          </a:bodyPr>
          <a:lstStyle/>
          <a:p>
            <a:r>
              <a:rPr lang="en-US" dirty="0">
                <a:latin typeface="Calibri" pitchFamily="34" charset="0"/>
              </a:rPr>
              <a:t>The guide is complemented by </a:t>
            </a:r>
            <a:r>
              <a:rPr lang="en-US" dirty="0" smtClean="0">
                <a:latin typeface="Calibri" pitchFamily="34" charset="0"/>
              </a:rPr>
              <a:t>the </a:t>
            </a:r>
            <a:r>
              <a:rPr lang="en-US" b="1" i="1" dirty="0" smtClean="0">
                <a:latin typeface="Calibri" pitchFamily="34" charset="0"/>
              </a:rPr>
              <a:t>Male Circumcision Quality Assessment Toolkit</a:t>
            </a:r>
            <a:r>
              <a:rPr lang="en-US" dirty="0" smtClean="0">
                <a:latin typeface="Calibri" pitchFamily="34" charset="0"/>
              </a:rPr>
              <a:t>. </a:t>
            </a:r>
            <a:r>
              <a:rPr lang="en-US" dirty="0">
                <a:latin typeface="Calibri" pitchFamily="34" charset="0"/>
              </a:rPr>
              <a:t>This toolkit is a practical set of tools that can help facility managers and providers assess their own performance and the quality of care provided. It can also help them define gaps that exist in MC service provision.</a:t>
            </a:r>
          </a:p>
        </p:txBody>
      </p:sp>
      <p:sp>
        <p:nvSpPr>
          <p:cNvPr id="34821" name="Text Box 6"/>
          <p:cNvSpPr txBox="1">
            <a:spLocks noChangeArrowheads="1"/>
          </p:cNvSpPr>
          <p:nvPr/>
        </p:nvSpPr>
        <p:spPr bwMode="auto">
          <a:xfrm>
            <a:off x="5534703" y="6218064"/>
            <a:ext cx="2424459" cy="276999"/>
          </a:xfrm>
          <a:prstGeom prst="rect">
            <a:avLst/>
          </a:prstGeom>
          <a:noFill/>
          <a:ln w="9525">
            <a:noFill/>
            <a:miter lim="800000"/>
            <a:headEnd/>
            <a:tailEnd/>
          </a:ln>
        </p:spPr>
        <p:txBody>
          <a:bodyPr wrap="square">
            <a:spAutoFit/>
          </a:bodyPr>
          <a:lstStyle/>
          <a:p>
            <a:r>
              <a:rPr lang="en-US" sz="1200" i="1" dirty="0">
                <a:latin typeface="Calibri" pitchFamily="34" charset="0"/>
              </a:rPr>
              <a:t>Sources</a:t>
            </a:r>
            <a:r>
              <a:rPr lang="en-US" sz="1200" dirty="0">
                <a:latin typeface="Calibri" pitchFamily="34" charset="0"/>
              </a:rPr>
              <a:t>: WHO 2008; WHO 2009a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555171" y="400681"/>
            <a:ext cx="8229600" cy="715962"/>
          </a:xfrm>
        </p:spPr>
        <p:txBody>
          <a:bodyPr>
            <a:normAutofit/>
          </a:bodyPr>
          <a:lstStyle/>
          <a:p>
            <a:r>
              <a:rPr lang="en-US" sz="3000" dirty="0" smtClean="0"/>
              <a:t>USAID/HPI and UNAIDS DMPPT</a:t>
            </a:r>
          </a:p>
        </p:txBody>
      </p:sp>
      <p:pic>
        <p:nvPicPr>
          <p:cNvPr id="36866" name="Picture 2"/>
          <p:cNvPicPr>
            <a:picLocks noChangeAspect="1" noChangeArrowheads="1"/>
          </p:cNvPicPr>
          <p:nvPr/>
        </p:nvPicPr>
        <p:blipFill>
          <a:blip r:embed="rId3"/>
          <a:srcRect/>
          <a:stretch>
            <a:fillRect/>
          </a:stretch>
        </p:blipFill>
        <p:spPr bwMode="auto">
          <a:xfrm>
            <a:off x="702129" y="1164771"/>
            <a:ext cx="2628900" cy="3425825"/>
          </a:xfrm>
          <a:prstGeom prst="rect">
            <a:avLst/>
          </a:prstGeom>
          <a:noFill/>
          <a:ln w="3175">
            <a:solidFill>
              <a:schemeClr val="tx1"/>
            </a:solidFill>
            <a:miter lim="800000"/>
            <a:headEnd/>
            <a:tailEnd/>
          </a:ln>
        </p:spPr>
      </p:pic>
      <p:sp>
        <p:nvSpPr>
          <p:cNvPr id="36867" name="Rectangle 3"/>
          <p:cNvSpPr>
            <a:spLocks noChangeArrowheads="1"/>
          </p:cNvSpPr>
          <p:nvPr/>
        </p:nvSpPr>
        <p:spPr bwMode="auto">
          <a:xfrm>
            <a:off x="3733800" y="1104611"/>
            <a:ext cx="4724400" cy="3554819"/>
          </a:xfrm>
          <a:prstGeom prst="rect">
            <a:avLst/>
          </a:prstGeom>
          <a:noFill/>
          <a:ln w="9525">
            <a:noFill/>
            <a:miter lim="800000"/>
            <a:headEnd/>
            <a:tailEnd/>
          </a:ln>
        </p:spPr>
        <p:txBody>
          <a:bodyPr wrap="square">
            <a:spAutoFit/>
          </a:bodyPr>
          <a:lstStyle/>
          <a:p>
            <a:pPr>
              <a:spcBef>
                <a:spcPct val="50000"/>
              </a:spcBef>
            </a:pPr>
            <a:r>
              <a:rPr lang="en-US" dirty="0">
                <a:latin typeface="Calibri" pitchFamily="34" charset="0"/>
              </a:rPr>
              <a:t>The </a:t>
            </a:r>
            <a:r>
              <a:rPr lang="en-US" b="1" i="1" dirty="0" smtClean="0">
                <a:latin typeface="Calibri" pitchFamily="34" charset="0"/>
              </a:rPr>
              <a:t>MC Decision Makers’ Program Planning Tool (DMPPT) </a:t>
            </a:r>
            <a:r>
              <a:rPr lang="en-US" dirty="0" smtClean="0">
                <a:latin typeface="Calibri" pitchFamily="34" charset="0"/>
              </a:rPr>
              <a:t>is </a:t>
            </a:r>
            <a:r>
              <a:rPr lang="en-US" dirty="0">
                <a:latin typeface="Calibri" pitchFamily="34" charset="0"/>
              </a:rPr>
              <a:t>designed to support policy development and planning for scaling up the provision of safe MC services. It enables analysts and decision makers to understand the costs and impact of policy options.</a:t>
            </a:r>
          </a:p>
          <a:p>
            <a:pPr>
              <a:spcBef>
                <a:spcPct val="50000"/>
              </a:spcBef>
            </a:pPr>
            <a:r>
              <a:rPr lang="en-US" dirty="0">
                <a:latin typeface="Calibri" pitchFamily="34" charset="0"/>
              </a:rPr>
              <a:t>The DMPPT is part of a toolkit developed by UNAIDS/WHO that provides guidelines on comprehensive approaches to MC, including types of surgical procedures and key policy and cultural issues.</a:t>
            </a:r>
            <a:endParaRPr lang="en-US" dirty="0"/>
          </a:p>
          <a:p>
            <a:pPr>
              <a:spcBef>
                <a:spcPct val="50000"/>
              </a:spcBef>
            </a:pPr>
            <a:r>
              <a:rPr lang="en-US" sz="1200" i="1" dirty="0">
                <a:latin typeface="Calibri" pitchFamily="34" charset="0"/>
              </a:rPr>
              <a:t>Source</a:t>
            </a:r>
            <a:r>
              <a:rPr lang="en-US" sz="1200" dirty="0">
                <a:latin typeface="Calibri" pitchFamily="34" charset="0"/>
              </a:rPr>
              <a:t>: USAID/HPI and UNAIDS 2009</a:t>
            </a:r>
          </a:p>
        </p:txBody>
      </p:sp>
      <p:sp>
        <p:nvSpPr>
          <p:cNvPr id="36868" name="Text Box 5"/>
          <p:cNvSpPr txBox="1">
            <a:spLocks noChangeArrowheads="1"/>
          </p:cNvSpPr>
          <p:nvPr/>
        </p:nvSpPr>
        <p:spPr bwMode="auto">
          <a:xfrm>
            <a:off x="702129" y="4826793"/>
            <a:ext cx="8001000" cy="1397306"/>
          </a:xfrm>
          <a:prstGeom prst="rect">
            <a:avLst/>
          </a:prstGeom>
          <a:solidFill>
            <a:schemeClr val="accent6"/>
          </a:solidFill>
          <a:ln w="9525">
            <a:solidFill>
              <a:schemeClr val="tx1"/>
            </a:solidFill>
            <a:miter lim="800000"/>
            <a:headEnd/>
            <a:tailEnd/>
          </a:ln>
        </p:spPr>
        <p:txBody>
          <a:bodyPr>
            <a:spAutoFit/>
          </a:bodyPr>
          <a:lstStyle/>
          <a:p>
            <a:pPr>
              <a:spcBef>
                <a:spcPct val="20000"/>
              </a:spcBef>
            </a:pPr>
            <a:r>
              <a:rPr lang="en-US" sz="2000" b="1" dirty="0">
                <a:latin typeface="Calibri" pitchFamily="34" charset="0"/>
              </a:rPr>
              <a:t>Did You Know? </a:t>
            </a:r>
            <a:endParaRPr lang="en-US" sz="2000" b="1" dirty="0" smtClean="0">
              <a:latin typeface="Calibri" pitchFamily="34" charset="0"/>
            </a:endParaRPr>
          </a:p>
          <a:p>
            <a:pPr>
              <a:spcBef>
                <a:spcPct val="20000"/>
              </a:spcBef>
            </a:pPr>
            <a:r>
              <a:rPr lang="en-US" b="1" dirty="0" smtClean="0">
                <a:latin typeface="Calibri" pitchFamily="34" charset="0"/>
              </a:rPr>
              <a:t>The </a:t>
            </a:r>
            <a:r>
              <a:rPr lang="en-US" b="1" dirty="0">
                <a:latin typeface="Calibri" pitchFamily="34" charset="0"/>
              </a:rPr>
              <a:t>DMPPT MC model contains two sub-models:</a:t>
            </a:r>
          </a:p>
          <a:p>
            <a:pPr>
              <a:spcBef>
                <a:spcPct val="20000"/>
              </a:spcBef>
            </a:pPr>
            <a:r>
              <a:rPr lang="en-US" b="1" dirty="0">
                <a:latin typeface="Calibri" pitchFamily="34" charset="0"/>
              </a:rPr>
              <a:t>1. Costing model</a:t>
            </a:r>
          </a:p>
          <a:p>
            <a:pPr>
              <a:spcBef>
                <a:spcPct val="20000"/>
              </a:spcBef>
            </a:pPr>
            <a:r>
              <a:rPr lang="en-US" b="1" dirty="0">
                <a:latin typeface="Calibri" pitchFamily="34" charset="0"/>
              </a:rPr>
              <a:t>2. Impact model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533400" y="457200"/>
            <a:ext cx="8229600" cy="715962"/>
          </a:xfrm>
        </p:spPr>
        <p:txBody>
          <a:bodyPr>
            <a:normAutofit/>
          </a:bodyPr>
          <a:lstStyle/>
          <a:p>
            <a:r>
              <a:rPr lang="en-US" dirty="0" smtClean="0"/>
              <a:t>Costing and Impact </a:t>
            </a:r>
          </a:p>
        </p:txBody>
      </p:sp>
      <p:pic>
        <p:nvPicPr>
          <p:cNvPr id="38914" name="Content Placeholder 4"/>
          <p:cNvPicPr>
            <a:picLocks noGrp="1" noChangeAspect="1"/>
          </p:cNvPicPr>
          <p:nvPr>
            <p:ph idx="1"/>
          </p:nvPr>
        </p:nvPicPr>
        <p:blipFill>
          <a:blip r:embed="rId3"/>
          <a:srcRect/>
          <a:stretch>
            <a:fillRect/>
          </a:stretch>
        </p:blipFill>
        <p:spPr>
          <a:xfrm>
            <a:off x="533400" y="1328057"/>
            <a:ext cx="2805113" cy="3581400"/>
          </a:xfrm>
        </p:spPr>
      </p:pic>
      <p:sp>
        <p:nvSpPr>
          <p:cNvPr id="38915" name="Rectangle 5"/>
          <p:cNvSpPr>
            <a:spLocks noChangeArrowheads="1"/>
          </p:cNvSpPr>
          <p:nvPr/>
        </p:nvSpPr>
        <p:spPr bwMode="auto">
          <a:xfrm>
            <a:off x="3962400" y="1353526"/>
            <a:ext cx="4876800" cy="4447371"/>
          </a:xfrm>
          <a:prstGeom prst="rect">
            <a:avLst/>
          </a:prstGeom>
          <a:noFill/>
          <a:ln w="9525">
            <a:noFill/>
            <a:miter lim="800000"/>
            <a:headEnd/>
            <a:tailEnd/>
          </a:ln>
        </p:spPr>
        <p:txBody>
          <a:bodyPr wrap="square">
            <a:spAutoFit/>
          </a:bodyPr>
          <a:lstStyle/>
          <a:p>
            <a:pPr>
              <a:spcBef>
                <a:spcPct val="50000"/>
              </a:spcBef>
              <a:tabLst>
                <a:tab pos="398463" algn="l"/>
              </a:tabLst>
            </a:pPr>
            <a:r>
              <a:rPr lang="en-US" sz="2000" b="1" i="1" dirty="0">
                <a:latin typeface="+mn-lt"/>
              </a:rPr>
              <a:t>USAID/HPI Costing and Impact </a:t>
            </a:r>
            <a:r>
              <a:rPr lang="en-US" b="1" i="1" dirty="0" smtClean="0">
                <a:latin typeface="+mn-lt"/>
              </a:rPr>
              <a:t>Brief</a:t>
            </a:r>
            <a:r>
              <a:rPr lang="en-US" dirty="0">
                <a:latin typeface="+mn-lt"/>
              </a:rPr>
              <a:t> (USAID/HPI </a:t>
            </a:r>
            <a:r>
              <a:rPr lang="en-US" dirty="0" smtClean="0">
                <a:latin typeface="+mn-lt"/>
              </a:rPr>
              <a:t>2009)</a:t>
            </a:r>
          </a:p>
          <a:p>
            <a:pPr>
              <a:spcBef>
                <a:spcPct val="50000"/>
              </a:spcBef>
              <a:tabLst>
                <a:tab pos="398463" algn="l"/>
              </a:tabLst>
            </a:pPr>
            <a:r>
              <a:rPr lang="en-US" dirty="0" smtClean="0">
                <a:latin typeface="+mn-lt"/>
              </a:rPr>
              <a:t>To </a:t>
            </a:r>
            <a:r>
              <a:rPr lang="en-US" dirty="0">
                <a:latin typeface="+mn-lt"/>
              </a:rPr>
              <a:t>support MC scale-up in PEPFAR programs, readily available data have been applied to estimate the potential cost and impact of scaling up medical MC services in 14 countries in eastern and southern Africa to reach 80% of adult/adolescent (ages 15-49 years) and neonatal males by 2015.</a:t>
            </a:r>
          </a:p>
          <a:p>
            <a:pPr>
              <a:spcBef>
                <a:spcPct val="50000"/>
              </a:spcBef>
              <a:tabLst>
                <a:tab pos="398463" algn="l"/>
              </a:tabLst>
            </a:pPr>
            <a:r>
              <a:rPr lang="en-US" b="1" i="1" dirty="0">
                <a:latin typeface="+mn-lt"/>
              </a:rPr>
              <a:t>Key conclusions: </a:t>
            </a:r>
          </a:p>
          <a:p>
            <a:pPr marL="293688" lvl="1" indent="-293688">
              <a:spcBef>
                <a:spcPct val="50000"/>
              </a:spcBef>
              <a:buClr>
                <a:schemeClr val="accent4"/>
              </a:buClr>
              <a:buSzPct val="110000"/>
              <a:buFont typeface="Wingdings" pitchFamily="2" charset="2"/>
              <a:buChar char="§"/>
              <a:tabLst>
                <a:tab pos="223838" algn="l"/>
              </a:tabLst>
            </a:pPr>
            <a:r>
              <a:rPr lang="en-US" b="1" i="1" dirty="0">
                <a:latin typeface="+mn-lt"/>
              </a:rPr>
              <a:t>Scaling up the program could prevent more than four million adult HIV infections during 2009 to </a:t>
            </a:r>
            <a:r>
              <a:rPr lang="en-US" b="1" i="1" dirty="0" smtClean="0">
                <a:latin typeface="+mn-lt"/>
              </a:rPr>
              <a:t>2025 with </a:t>
            </a:r>
            <a:r>
              <a:rPr lang="en-US" b="1" i="1" dirty="0">
                <a:latin typeface="+mn-lt"/>
              </a:rPr>
              <a:t>a cumulative net savings of US$20.2 billion over this </a:t>
            </a:r>
            <a:r>
              <a:rPr lang="en-US" b="1" i="1" dirty="0" smtClean="0">
                <a:latin typeface="+mn-lt"/>
              </a:rPr>
              <a:t>period.</a:t>
            </a:r>
            <a:endParaRPr lang="en-US" sz="2000" dirty="0">
              <a:latin typeface="+mn-lt"/>
            </a:endParaRPr>
          </a:p>
        </p:txBody>
      </p:sp>
      <p:sp>
        <p:nvSpPr>
          <p:cNvPr id="2" name="TextBox 1"/>
          <p:cNvSpPr txBox="1"/>
          <p:nvPr/>
        </p:nvSpPr>
        <p:spPr>
          <a:xfrm>
            <a:off x="352239" y="4971327"/>
            <a:ext cx="3352800" cy="923330"/>
          </a:xfrm>
          <a:prstGeom prst="rect">
            <a:avLst/>
          </a:prstGeom>
          <a:noFill/>
        </p:spPr>
        <p:txBody>
          <a:bodyPr wrap="square" rtlCol="0">
            <a:spAutoFit/>
          </a:bodyPr>
          <a:lstStyle/>
          <a:p>
            <a:r>
              <a:rPr lang="en-US" b="1" i="1" dirty="0">
                <a:latin typeface="+mn-lt"/>
              </a:rPr>
              <a:t>The Potential Cost and Impact of Expanding Male Circumcision in 14 African Countries</a:t>
            </a:r>
            <a:endParaRPr lang="en-US" dirty="0">
              <a:latin typeface="+mn-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idx="4294967295"/>
          </p:nvPr>
        </p:nvSpPr>
        <p:spPr>
          <a:xfrm>
            <a:off x="495300" y="457200"/>
            <a:ext cx="8229600" cy="715962"/>
          </a:xfrm>
        </p:spPr>
        <p:txBody>
          <a:bodyPr>
            <a:normAutofit/>
          </a:bodyPr>
          <a:lstStyle/>
          <a:p>
            <a:r>
              <a:rPr lang="en-US" dirty="0" smtClean="0"/>
              <a:t>Costing and Impact (continued)</a:t>
            </a:r>
          </a:p>
        </p:txBody>
      </p:sp>
      <p:sp>
        <p:nvSpPr>
          <p:cNvPr id="40962" name="Text Box 5"/>
          <p:cNvSpPr txBox="1">
            <a:spLocks noChangeArrowheads="1"/>
          </p:cNvSpPr>
          <p:nvPr/>
        </p:nvSpPr>
        <p:spPr bwMode="auto">
          <a:xfrm>
            <a:off x="228600" y="4876800"/>
            <a:ext cx="8763000" cy="366713"/>
          </a:xfrm>
          <a:prstGeom prst="rect">
            <a:avLst/>
          </a:prstGeom>
          <a:noFill/>
          <a:ln w="9525">
            <a:noFill/>
            <a:miter lim="800000"/>
            <a:headEnd/>
            <a:tailEnd/>
          </a:ln>
        </p:spPr>
        <p:txBody>
          <a:bodyPr>
            <a:spAutoFit/>
          </a:bodyPr>
          <a:lstStyle/>
          <a:p>
            <a:endParaRPr lang="en-US" dirty="0"/>
          </a:p>
        </p:txBody>
      </p:sp>
      <p:sp>
        <p:nvSpPr>
          <p:cNvPr id="40963" name="Text Box 7"/>
          <p:cNvSpPr txBox="1">
            <a:spLocks noChangeArrowheads="1"/>
          </p:cNvSpPr>
          <p:nvPr/>
        </p:nvSpPr>
        <p:spPr bwMode="auto">
          <a:xfrm>
            <a:off x="609600" y="1295400"/>
            <a:ext cx="7772400" cy="4708981"/>
          </a:xfrm>
          <a:prstGeom prst="rect">
            <a:avLst/>
          </a:prstGeom>
          <a:noFill/>
          <a:ln w="9525">
            <a:noFill/>
            <a:miter lim="800000"/>
            <a:headEnd/>
            <a:tailEnd/>
          </a:ln>
        </p:spPr>
        <p:txBody>
          <a:bodyPr wrap="square">
            <a:spAutoFit/>
          </a:bodyPr>
          <a:lstStyle/>
          <a:p>
            <a:pPr>
              <a:spcBef>
                <a:spcPct val="50000"/>
              </a:spcBef>
            </a:pPr>
            <a:r>
              <a:rPr lang="en-US" sz="2000" dirty="0">
                <a:latin typeface="Calibri" pitchFamily="34" charset="0"/>
              </a:rPr>
              <a:t>In addition</a:t>
            </a:r>
            <a:r>
              <a:rPr lang="en-US" sz="2000" dirty="0" smtClean="0">
                <a:latin typeface="Calibri" pitchFamily="34" charset="0"/>
              </a:rPr>
              <a:t>, </a:t>
            </a:r>
            <a:r>
              <a:rPr lang="en-US" sz="2000" b="1" dirty="0" smtClean="0">
                <a:latin typeface="Calibri" pitchFamily="34" charset="0"/>
              </a:rPr>
              <a:t>“Costing and Impact of Expanding Male Circumcision Services in 14 Countries in Eastern and Southern Africa: Results of a Desk Review Using the DMPPT” </a:t>
            </a:r>
            <a:r>
              <a:rPr lang="en-US" sz="2000" dirty="0" smtClean="0">
                <a:latin typeface="Calibri" pitchFamily="34" charset="0"/>
              </a:rPr>
              <a:t>(Njeuhmeli </a:t>
            </a:r>
            <a:r>
              <a:rPr lang="en-US" sz="2000" dirty="0">
                <a:latin typeface="Calibri" pitchFamily="34" charset="0"/>
              </a:rPr>
              <a:t>et al. 2010a), an oral presentation given at the XVIII International AIDS Conference in Vienna, summarizes use of the MC DMPPT to project the cost and impact of rapidly scaling up medical MC in 14 countries in eastern and southern Africa. Based on results determined using a mathematical model of country-specific demography and HIV epidemic dynamics, the presentation concludes that:</a:t>
            </a:r>
          </a:p>
          <a:p>
            <a:pPr lvl="1" indent="-342900">
              <a:spcBef>
                <a:spcPct val="50000"/>
              </a:spcBef>
              <a:buClr>
                <a:schemeClr val="accent4"/>
              </a:buClr>
              <a:buSzPct val="110000"/>
              <a:buFont typeface="Wingdings" pitchFamily="2" charset="2"/>
              <a:buChar char="§"/>
            </a:pPr>
            <a:r>
              <a:rPr lang="en-US" sz="2000" dirty="0">
                <a:latin typeface="Calibri" pitchFamily="34" charset="0"/>
              </a:rPr>
              <a:t>Medical MC is one of the most compelling and cost-effective HIV prevention interventions available.</a:t>
            </a:r>
          </a:p>
          <a:p>
            <a:pPr lvl="1" indent="-342900">
              <a:spcBef>
                <a:spcPct val="50000"/>
              </a:spcBef>
              <a:buClr>
                <a:schemeClr val="accent4"/>
              </a:buClr>
              <a:buSzPct val="110000"/>
              <a:buFont typeface="Wingdings" pitchFamily="2" charset="2"/>
              <a:buChar char="§"/>
            </a:pPr>
            <a:r>
              <a:rPr lang="en-US" sz="2000" dirty="0">
                <a:latin typeface="Calibri" pitchFamily="34" charset="0"/>
              </a:rPr>
              <a:t>A massive and rapid scale-up of safe, voluntary medical MC is warranted based on the likely cost savings and impact on the region's HIV epidemics.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533400" y="381000"/>
            <a:ext cx="8229600" cy="1020762"/>
          </a:xfrm>
        </p:spPr>
        <p:txBody>
          <a:bodyPr>
            <a:normAutofit/>
          </a:bodyPr>
          <a:lstStyle/>
          <a:p>
            <a:r>
              <a:rPr lang="en-US" dirty="0" smtClean="0"/>
              <a:t>Monitoring &amp; Evaluation </a:t>
            </a:r>
          </a:p>
        </p:txBody>
      </p:sp>
      <p:pic>
        <p:nvPicPr>
          <p:cNvPr id="43010" name="Content Placeholder 3"/>
          <p:cNvPicPr>
            <a:picLocks noGrp="1" noChangeAspect="1"/>
          </p:cNvPicPr>
          <p:nvPr>
            <p:ph idx="1"/>
          </p:nvPr>
        </p:nvPicPr>
        <p:blipFill>
          <a:blip r:embed="rId3"/>
          <a:srcRect/>
          <a:stretch>
            <a:fillRect/>
          </a:stretch>
        </p:blipFill>
        <p:spPr>
          <a:xfrm>
            <a:off x="685800" y="1676400"/>
            <a:ext cx="2476500" cy="3467100"/>
          </a:xfrm>
        </p:spPr>
      </p:pic>
      <p:sp>
        <p:nvSpPr>
          <p:cNvPr id="43011" name="Rectangle 4"/>
          <p:cNvSpPr>
            <a:spLocks noChangeArrowheads="1"/>
          </p:cNvSpPr>
          <p:nvPr/>
        </p:nvSpPr>
        <p:spPr bwMode="auto">
          <a:xfrm>
            <a:off x="3472543" y="1844848"/>
            <a:ext cx="4572000" cy="2554545"/>
          </a:xfrm>
          <a:prstGeom prst="rect">
            <a:avLst/>
          </a:prstGeom>
          <a:noFill/>
          <a:ln w="9525">
            <a:noFill/>
            <a:miter lim="800000"/>
            <a:headEnd/>
            <a:tailEnd/>
          </a:ln>
        </p:spPr>
        <p:txBody>
          <a:bodyPr>
            <a:spAutoFit/>
          </a:bodyPr>
          <a:lstStyle/>
          <a:p>
            <a:r>
              <a:rPr lang="en-US" sz="2000" b="1" i="1" dirty="0" smtClean="0">
                <a:latin typeface="Calibri" pitchFamily="34" charset="0"/>
              </a:rPr>
              <a:t>A Guide to Indicators for Male Circumcision Programmes in the Formal Health Care System </a:t>
            </a:r>
            <a:r>
              <a:rPr lang="en-US" sz="2000" dirty="0" smtClean="0">
                <a:latin typeface="Calibri" pitchFamily="34" charset="0"/>
              </a:rPr>
              <a:t>(pictured </a:t>
            </a:r>
            <a:r>
              <a:rPr lang="en-US" sz="2000" dirty="0">
                <a:latin typeface="Calibri" pitchFamily="34" charset="0"/>
              </a:rPr>
              <a:t>at left)</a:t>
            </a:r>
            <a:r>
              <a:rPr lang="en-US" sz="2000" i="1" dirty="0">
                <a:latin typeface="Calibri" pitchFamily="34" charset="0"/>
              </a:rPr>
              <a:t> </a:t>
            </a:r>
            <a:r>
              <a:rPr lang="en-US" sz="2000" dirty="0">
                <a:latin typeface="Calibri" pitchFamily="34" charset="0"/>
              </a:rPr>
              <a:t>looks at interventions that should be common to all MC programs and suggests indicators that might be effective for many or all countries. (WHO and UNAIDS 2009)</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idx="4294967295"/>
          </p:nvPr>
        </p:nvSpPr>
        <p:spPr>
          <a:xfrm>
            <a:off x="571500" y="304800"/>
            <a:ext cx="8229600" cy="1020763"/>
          </a:xfrm>
        </p:spPr>
        <p:txBody>
          <a:bodyPr>
            <a:normAutofit/>
          </a:bodyPr>
          <a:lstStyle/>
          <a:p>
            <a:r>
              <a:rPr lang="en-US" dirty="0" smtClean="0"/>
              <a:t>Monitoring &amp; Evaluation (continued) </a:t>
            </a:r>
          </a:p>
        </p:txBody>
      </p:sp>
      <p:sp>
        <p:nvSpPr>
          <p:cNvPr id="45058" name="Rectangle 4"/>
          <p:cNvSpPr>
            <a:spLocks noChangeArrowheads="1"/>
          </p:cNvSpPr>
          <p:nvPr/>
        </p:nvSpPr>
        <p:spPr bwMode="auto">
          <a:xfrm>
            <a:off x="3505200" y="1676400"/>
            <a:ext cx="4572000" cy="396875"/>
          </a:xfrm>
          <a:prstGeom prst="rect">
            <a:avLst/>
          </a:prstGeom>
          <a:noFill/>
          <a:ln w="9525">
            <a:noFill/>
            <a:miter lim="800000"/>
            <a:headEnd/>
            <a:tailEnd/>
          </a:ln>
        </p:spPr>
        <p:txBody>
          <a:bodyPr>
            <a:spAutoFit/>
          </a:bodyPr>
          <a:lstStyle/>
          <a:p>
            <a:endParaRPr lang="en-US" sz="2000" dirty="0">
              <a:latin typeface="Calibri" pitchFamily="34" charset="0"/>
            </a:endParaRPr>
          </a:p>
        </p:txBody>
      </p:sp>
      <p:sp>
        <p:nvSpPr>
          <p:cNvPr id="45059" name="Text Box 5"/>
          <p:cNvSpPr txBox="1">
            <a:spLocks noChangeArrowheads="1"/>
          </p:cNvSpPr>
          <p:nvPr/>
        </p:nvSpPr>
        <p:spPr bwMode="auto">
          <a:xfrm>
            <a:off x="664029" y="1132112"/>
            <a:ext cx="7543800" cy="3637919"/>
          </a:xfrm>
          <a:prstGeom prst="rect">
            <a:avLst/>
          </a:prstGeom>
          <a:noFill/>
          <a:ln w="9525">
            <a:noFill/>
            <a:miter lim="800000"/>
            <a:headEnd/>
            <a:tailEnd/>
          </a:ln>
        </p:spPr>
        <p:txBody>
          <a:bodyPr>
            <a:spAutoFit/>
          </a:bodyPr>
          <a:lstStyle/>
          <a:p>
            <a:pPr defTabSz="515938">
              <a:spcBef>
                <a:spcPct val="20000"/>
              </a:spcBef>
            </a:pPr>
            <a:r>
              <a:rPr lang="en-US" dirty="0">
                <a:latin typeface="Calibri" pitchFamily="34" charset="0"/>
              </a:rPr>
              <a:t>Another document</a:t>
            </a:r>
            <a:r>
              <a:rPr lang="en-US" dirty="0" smtClean="0">
                <a:latin typeface="Calibri" pitchFamily="34" charset="0"/>
              </a:rPr>
              <a:t>, titled </a:t>
            </a:r>
            <a:r>
              <a:rPr lang="en-US" b="1" i="1" dirty="0" smtClean="0">
                <a:latin typeface="Calibri" pitchFamily="34" charset="0"/>
              </a:rPr>
              <a:t>PEPFAR-funded Program Indicators</a:t>
            </a:r>
            <a:r>
              <a:rPr lang="en-US" dirty="0" smtClean="0">
                <a:latin typeface="Calibri" pitchFamily="34" charset="0"/>
              </a:rPr>
              <a:t>, </a:t>
            </a:r>
            <a:r>
              <a:rPr lang="en-US" dirty="0">
                <a:latin typeface="Calibri" pitchFamily="34" charset="0"/>
              </a:rPr>
              <a:t>(PEPFAR 2009b) outlines the following </a:t>
            </a:r>
            <a:r>
              <a:rPr lang="en-US" b="1" i="1" dirty="0">
                <a:latin typeface="Calibri" pitchFamily="34" charset="0"/>
              </a:rPr>
              <a:t>MC indicators</a:t>
            </a:r>
            <a:r>
              <a:rPr lang="en-US" dirty="0">
                <a:latin typeface="Calibri" pitchFamily="34" charset="0"/>
              </a:rPr>
              <a:t>:</a:t>
            </a:r>
          </a:p>
          <a:p>
            <a:pPr defTabSz="515938">
              <a:spcBef>
                <a:spcPct val="20000"/>
              </a:spcBef>
            </a:pPr>
            <a:r>
              <a:rPr lang="en-US" b="1" dirty="0">
                <a:latin typeface="Calibri" pitchFamily="34" charset="0"/>
              </a:rPr>
              <a:t>PEPFAR-funded Program </a:t>
            </a:r>
            <a:r>
              <a:rPr lang="en-US" b="1" dirty="0" smtClean="0">
                <a:latin typeface="Calibri" pitchFamily="34" charset="0"/>
              </a:rPr>
              <a:t>Indicators</a:t>
            </a:r>
            <a:endParaRPr lang="en-US" dirty="0">
              <a:latin typeface="Calibri" pitchFamily="34" charset="0"/>
            </a:endParaRPr>
          </a:p>
          <a:p>
            <a:pPr marL="347663" lvl="1" indent="-233363" defTabSz="515938">
              <a:spcBef>
                <a:spcPct val="20000"/>
              </a:spcBef>
              <a:buClr>
                <a:schemeClr val="accent4"/>
              </a:buClr>
              <a:buSzPct val="110000"/>
              <a:buFont typeface="Wingdings" pitchFamily="2" charset="2"/>
              <a:buChar char="§"/>
            </a:pPr>
            <a:r>
              <a:rPr lang="en-US" dirty="0">
                <a:latin typeface="Calibri" pitchFamily="34" charset="0"/>
              </a:rPr>
              <a:t>Number performed</a:t>
            </a:r>
          </a:p>
          <a:p>
            <a:pPr marL="347663" lvl="1" indent="-233363" defTabSz="515938">
              <a:spcBef>
                <a:spcPct val="20000"/>
              </a:spcBef>
              <a:buClr>
                <a:schemeClr val="accent4"/>
              </a:buClr>
              <a:buSzPct val="110000"/>
              <a:buFont typeface="Wingdings" pitchFamily="2" charset="2"/>
              <a:buChar char="§"/>
            </a:pPr>
            <a:r>
              <a:rPr lang="en-US" dirty="0">
                <a:latin typeface="Calibri" pitchFamily="34" charset="0"/>
              </a:rPr>
              <a:t>Adverse events</a:t>
            </a:r>
          </a:p>
          <a:p>
            <a:pPr marL="347663" lvl="1" indent="-233363" defTabSz="515938">
              <a:spcBef>
                <a:spcPct val="20000"/>
              </a:spcBef>
              <a:buClr>
                <a:schemeClr val="accent4"/>
              </a:buClr>
              <a:buSzPct val="110000"/>
              <a:buFont typeface="Wingdings" pitchFamily="2" charset="2"/>
              <a:buChar char="§"/>
            </a:pPr>
            <a:r>
              <a:rPr lang="en-US" dirty="0">
                <a:latin typeface="Calibri" pitchFamily="34" charset="0"/>
              </a:rPr>
              <a:t>Facilities</a:t>
            </a:r>
          </a:p>
          <a:p>
            <a:pPr marL="347663" lvl="1" indent="-233363" defTabSz="515938">
              <a:spcBef>
                <a:spcPct val="20000"/>
              </a:spcBef>
              <a:buClr>
                <a:schemeClr val="accent4"/>
              </a:buClr>
              <a:buSzPct val="110000"/>
              <a:buFont typeface="Wingdings" pitchFamily="2" charset="2"/>
              <a:buChar char="§"/>
            </a:pPr>
            <a:r>
              <a:rPr lang="en-US" dirty="0">
                <a:latin typeface="Calibri" pitchFamily="34" charset="0"/>
              </a:rPr>
              <a:t>Follow-up rates</a:t>
            </a:r>
          </a:p>
          <a:p>
            <a:pPr marL="347663" lvl="1" indent="-233363" defTabSz="515938">
              <a:spcBef>
                <a:spcPct val="20000"/>
              </a:spcBef>
              <a:buClr>
                <a:schemeClr val="accent4"/>
              </a:buClr>
              <a:buSzPct val="110000"/>
              <a:buFont typeface="Wingdings" pitchFamily="2" charset="2"/>
              <a:buChar char="§"/>
            </a:pPr>
            <a:r>
              <a:rPr lang="en-US" dirty="0">
                <a:latin typeface="Calibri" pitchFamily="34" charset="0"/>
              </a:rPr>
              <a:t>Training</a:t>
            </a:r>
          </a:p>
          <a:p>
            <a:pPr defTabSz="515938">
              <a:spcBef>
                <a:spcPct val="20000"/>
              </a:spcBef>
            </a:pPr>
            <a:r>
              <a:rPr lang="en-US" b="1" dirty="0">
                <a:latin typeface="Calibri" pitchFamily="34" charset="0"/>
              </a:rPr>
              <a:t>National-Level </a:t>
            </a:r>
            <a:r>
              <a:rPr lang="en-US" b="1" dirty="0" smtClean="0">
                <a:latin typeface="Calibri" pitchFamily="34" charset="0"/>
              </a:rPr>
              <a:t>Indicators</a:t>
            </a:r>
            <a:endParaRPr lang="en-US" dirty="0">
              <a:latin typeface="Calibri" pitchFamily="34" charset="0"/>
            </a:endParaRPr>
          </a:p>
          <a:p>
            <a:pPr marL="347663" lvl="1" indent="-233363" defTabSz="515938">
              <a:spcBef>
                <a:spcPct val="20000"/>
              </a:spcBef>
              <a:buClr>
                <a:schemeClr val="accent4"/>
              </a:buClr>
              <a:buSzPct val="110000"/>
              <a:buFont typeface="Wingdings" pitchFamily="2" charset="2"/>
              <a:buChar char="§"/>
            </a:pPr>
            <a:r>
              <a:rPr lang="en-US" dirty="0">
                <a:latin typeface="Calibri" pitchFamily="34" charset="0"/>
              </a:rPr>
              <a:t>Number performed</a:t>
            </a:r>
          </a:p>
          <a:p>
            <a:pPr marL="347663" lvl="1" indent="-233363" defTabSz="515938">
              <a:spcBef>
                <a:spcPct val="20000"/>
              </a:spcBef>
              <a:buClr>
                <a:schemeClr val="accent4"/>
              </a:buClr>
              <a:buSzPct val="110000"/>
              <a:buFont typeface="Wingdings" pitchFamily="2" charset="2"/>
              <a:buChar char="§"/>
            </a:pPr>
            <a:r>
              <a:rPr lang="en-US" dirty="0">
                <a:latin typeface="Calibri" pitchFamily="34" charset="0"/>
              </a:rPr>
              <a:t>Percentage circumcised</a:t>
            </a:r>
          </a:p>
        </p:txBody>
      </p:sp>
      <p:sp>
        <p:nvSpPr>
          <p:cNvPr id="45060" name="Text Box 6"/>
          <p:cNvSpPr txBox="1">
            <a:spLocks noChangeArrowheads="1"/>
          </p:cNvSpPr>
          <p:nvPr/>
        </p:nvSpPr>
        <p:spPr bwMode="auto">
          <a:xfrm>
            <a:off x="696686" y="4996543"/>
            <a:ext cx="7913914" cy="923330"/>
          </a:xfrm>
          <a:prstGeom prst="rect">
            <a:avLst/>
          </a:prstGeom>
          <a:noFill/>
          <a:ln w="9525">
            <a:solidFill>
              <a:schemeClr val="tx1"/>
            </a:solidFill>
            <a:miter lim="800000"/>
            <a:headEnd/>
            <a:tailEnd/>
          </a:ln>
        </p:spPr>
        <p:txBody>
          <a:bodyPr wrap="square">
            <a:spAutoFit/>
          </a:bodyPr>
          <a:lstStyle/>
          <a:p>
            <a:r>
              <a:rPr lang="en-US" dirty="0">
                <a:latin typeface="Calibri" pitchFamily="34" charset="0"/>
              </a:rPr>
              <a:t>For the </a:t>
            </a:r>
            <a:r>
              <a:rPr lang="en-US" i="1" dirty="0">
                <a:latin typeface="Calibri" pitchFamily="34" charset="0"/>
              </a:rPr>
              <a:t>program indicators</a:t>
            </a:r>
            <a:r>
              <a:rPr lang="en-US" dirty="0">
                <a:latin typeface="Calibri" pitchFamily="34" charset="0"/>
              </a:rPr>
              <a:t>, tables in this document include: indicator, type of indicator, numerator, denominator, disaggregation, purpose, applicability, data collection frequency, measurement tool, method of measurement, interpretation.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533400" y="381000"/>
            <a:ext cx="8229600" cy="1143000"/>
          </a:xfrm>
        </p:spPr>
        <p:txBody>
          <a:bodyPr>
            <a:normAutofit/>
          </a:bodyPr>
          <a:lstStyle/>
          <a:p>
            <a:r>
              <a:rPr lang="en-US" dirty="0" smtClean="0"/>
              <a:t>Additional MC Resources Available Online</a:t>
            </a:r>
          </a:p>
        </p:txBody>
      </p:sp>
      <p:sp>
        <p:nvSpPr>
          <p:cNvPr id="47106" name="Content Placeholder 2"/>
          <p:cNvSpPr>
            <a:spLocks noGrp="1"/>
          </p:cNvSpPr>
          <p:nvPr>
            <p:ph idx="1"/>
          </p:nvPr>
        </p:nvSpPr>
        <p:spPr>
          <a:xfrm>
            <a:off x="533400" y="1600200"/>
            <a:ext cx="8001000" cy="2819400"/>
          </a:xfrm>
        </p:spPr>
        <p:txBody>
          <a:bodyPr/>
          <a:lstStyle/>
          <a:p>
            <a:pPr marL="0" indent="0">
              <a:spcBef>
                <a:spcPct val="0"/>
              </a:spcBef>
              <a:buFont typeface="Arial" charset="0"/>
              <a:buNone/>
            </a:pPr>
            <a:r>
              <a:rPr lang="en-US" sz="2000" b="1" i="1" dirty="0" smtClean="0"/>
              <a:t>Male Circumcision: Global Trends and Determinants of Prevalence, Safety and Acceptability</a:t>
            </a:r>
            <a:r>
              <a:rPr lang="en-US" sz="2000" i="1" dirty="0" smtClean="0"/>
              <a:t> </a:t>
            </a:r>
            <a:r>
              <a:rPr lang="en-US" sz="2000" dirty="0" smtClean="0"/>
              <a:t>(WHO and UNAIDS 2007a)</a:t>
            </a:r>
          </a:p>
          <a:p>
            <a:pPr marL="0" indent="0">
              <a:spcBef>
                <a:spcPct val="0"/>
              </a:spcBef>
              <a:buFont typeface="Arial" charset="0"/>
              <a:buNone/>
            </a:pPr>
            <a:endParaRPr lang="en-US" sz="2000" dirty="0" smtClean="0"/>
          </a:p>
          <a:p>
            <a:pPr marL="0" indent="0">
              <a:spcBef>
                <a:spcPct val="0"/>
              </a:spcBef>
              <a:buFont typeface="Arial" charset="0"/>
              <a:buNone/>
            </a:pPr>
            <a:r>
              <a:rPr lang="en-US" sz="2000" dirty="0" smtClean="0"/>
              <a:t> </a:t>
            </a:r>
            <a:r>
              <a:rPr lang="en-US" sz="2000" b="1" i="1" dirty="0" smtClean="0"/>
              <a:t>Safe, Voluntary, Informed Male Circumcision and Comprehensive HIV Prevention Programming </a:t>
            </a:r>
            <a:r>
              <a:rPr lang="en-US" sz="2000" dirty="0" smtClean="0"/>
              <a:t>(UNAIDS 2008a)</a:t>
            </a:r>
          </a:p>
          <a:p>
            <a:pPr marL="0" indent="0">
              <a:spcBef>
                <a:spcPct val="0"/>
              </a:spcBef>
              <a:buFont typeface="Arial" charset="0"/>
              <a:buNone/>
            </a:pPr>
            <a:endParaRPr lang="en-US" sz="2000" dirty="0" smtClean="0"/>
          </a:p>
          <a:p>
            <a:pPr marL="0" indent="0">
              <a:spcBef>
                <a:spcPct val="0"/>
              </a:spcBef>
              <a:buFont typeface="Arial" charset="0"/>
              <a:buNone/>
            </a:pPr>
            <a:r>
              <a:rPr lang="en-US" sz="2000" b="1" i="1" dirty="0" smtClean="0"/>
              <a:t>Male Circumcision Situation Analysis Toolkit</a:t>
            </a:r>
            <a:r>
              <a:rPr lang="en-US" sz="2000" dirty="0" smtClean="0"/>
              <a:t> (WHO 2009b)</a:t>
            </a:r>
          </a:p>
          <a:p>
            <a:pPr marL="0" indent="0">
              <a:spcBef>
                <a:spcPct val="50000"/>
              </a:spcBef>
              <a:buFont typeface="Arial" charset="0"/>
              <a:buNone/>
            </a:pPr>
            <a:endParaRPr lang="en-US" sz="2400"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457200" y="381000"/>
            <a:ext cx="8685214" cy="1143000"/>
          </a:xfrm>
        </p:spPr>
        <p:txBody>
          <a:bodyPr/>
          <a:lstStyle/>
          <a:p>
            <a:pPr eaLnBrk="1" hangingPunct="1"/>
            <a:r>
              <a:rPr lang="en-US" sz="3400" dirty="0" smtClean="0"/>
              <a:t>Knowledge Recap</a:t>
            </a:r>
          </a:p>
        </p:txBody>
      </p:sp>
      <p:sp>
        <p:nvSpPr>
          <p:cNvPr id="49154" name="Text Placeholder 2"/>
          <p:cNvSpPr>
            <a:spLocks noGrp="1"/>
          </p:cNvSpPr>
          <p:nvPr>
            <p:ph type="body" idx="1"/>
          </p:nvPr>
        </p:nvSpPr>
        <p:spPr>
          <a:xfrm>
            <a:off x="457200" y="1219200"/>
            <a:ext cx="8153400" cy="446087"/>
          </a:xfrm>
        </p:spPr>
        <p:txBody>
          <a:bodyPr/>
          <a:lstStyle/>
          <a:p>
            <a:pPr eaLnBrk="1" hangingPunct="1">
              <a:lnSpc>
                <a:spcPct val="80000"/>
              </a:lnSpc>
            </a:pPr>
            <a:r>
              <a:rPr lang="en-US" sz="1600" dirty="0" smtClean="0"/>
              <a:t>Answer the following questions to see how much you know about this session.</a:t>
            </a:r>
          </a:p>
        </p:txBody>
      </p:sp>
      <p:sp>
        <p:nvSpPr>
          <p:cNvPr id="49155" name="Content Placeholder 3"/>
          <p:cNvSpPr>
            <a:spLocks noGrp="1"/>
          </p:cNvSpPr>
          <p:nvPr>
            <p:ph sz="half" idx="2"/>
          </p:nvPr>
        </p:nvSpPr>
        <p:spPr>
          <a:xfrm>
            <a:off x="457200" y="1993900"/>
            <a:ext cx="4040188" cy="3921125"/>
          </a:xfrm>
        </p:spPr>
        <p:txBody>
          <a:bodyPr/>
          <a:lstStyle/>
          <a:p>
            <a:pPr marL="227013" indent="-227013" eaLnBrk="1" hangingPunct="1">
              <a:buFont typeface="Calibri" pitchFamily="34" charset="0"/>
              <a:buAutoNum type="arabicPeriod"/>
            </a:pPr>
            <a:r>
              <a:rPr lang="en-US" sz="1400" dirty="0" smtClean="0"/>
              <a:t>The Clearinghouse on Male Circumcision for HIV Prevention has a searchable resources database.</a:t>
            </a:r>
          </a:p>
          <a:p>
            <a:pPr marL="465138" lvl="1" indent="-228600" eaLnBrk="1" hangingPunct="1">
              <a:buFont typeface="Calibri" pitchFamily="34" charset="0"/>
              <a:buAutoNum type="alphaLcPeriod"/>
            </a:pPr>
            <a:r>
              <a:rPr lang="en-US" sz="1400" dirty="0" smtClean="0"/>
              <a:t>True</a:t>
            </a:r>
          </a:p>
          <a:p>
            <a:pPr marL="465138" lvl="1" indent="-228600" eaLnBrk="1" hangingPunct="1">
              <a:buFont typeface="Calibri" pitchFamily="34" charset="0"/>
              <a:buAutoNum type="alphaLcPeriod"/>
            </a:pPr>
            <a:r>
              <a:rPr lang="en-US" sz="1400" dirty="0" smtClean="0"/>
              <a:t>False</a:t>
            </a:r>
          </a:p>
          <a:p>
            <a:pPr marL="227013" indent="-227013" eaLnBrk="1" hangingPunct="1">
              <a:spcBef>
                <a:spcPts val="600"/>
              </a:spcBef>
              <a:buFont typeface="Calibri" pitchFamily="34" charset="0"/>
              <a:buAutoNum type="arabicPeriod"/>
            </a:pPr>
            <a:r>
              <a:rPr lang="en-US" sz="1400" dirty="0" smtClean="0"/>
              <a:t>The Operational Guidance for Scaling Up Male Circumcision Services for HIV Prevention document is relevant to male circumcision scale-up in: </a:t>
            </a:r>
          </a:p>
          <a:p>
            <a:pPr marL="465138" lvl="1" indent="-228600" eaLnBrk="1" hangingPunct="1">
              <a:buFont typeface="Calibri" pitchFamily="34" charset="0"/>
              <a:buAutoNum type="alphaLcPeriod"/>
            </a:pPr>
            <a:r>
              <a:rPr lang="en-US" sz="1400" dirty="0" smtClean="0"/>
              <a:t>The public sector</a:t>
            </a:r>
          </a:p>
          <a:p>
            <a:pPr marL="465138" lvl="1" indent="-228600" eaLnBrk="1" hangingPunct="1">
              <a:buFont typeface="Calibri" pitchFamily="34" charset="0"/>
              <a:buAutoNum type="alphaLcPeriod"/>
            </a:pPr>
            <a:r>
              <a:rPr lang="en-US" sz="1400" dirty="0" smtClean="0"/>
              <a:t>The private sector</a:t>
            </a:r>
          </a:p>
          <a:p>
            <a:pPr marL="465138" lvl="1" indent="-228600" eaLnBrk="1" hangingPunct="1">
              <a:buFont typeface="Calibri" pitchFamily="34" charset="0"/>
              <a:buAutoNum type="alphaLcPeriod"/>
            </a:pPr>
            <a:r>
              <a:rPr lang="en-US" sz="1400" dirty="0" smtClean="0"/>
              <a:t>Both the public and private sectors</a:t>
            </a:r>
            <a:br>
              <a:rPr lang="en-US" sz="1400" dirty="0" smtClean="0"/>
            </a:br>
            <a:endParaRPr lang="en-US" sz="1400" dirty="0" smtClean="0"/>
          </a:p>
        </p:txBody>
      </p:sp>
      <p:sp>
        <p:nvSpPr>
          <p:cNvPr id="49156" name="Content Placeholder 4"/>
          <p:cNvSpPr>
            <a:spLocks noGrp="1"/>
          </p:cNvSpPr>
          <p:nvPr>
            <p:ph sz="quarter" idx="4"/>
          </p:nvPr>
        </p:nvSpPr>
        <p:spPr>
          <a:xfrm>
            <a:off x="4648200" y="1978819"/>
            <a:ext cx="4041775" cy="3951288"/>
          </a:xfrm>
        </p:spPr>
        <p:txBody>
          <a:bodyPr/>
          <a:lstStyle/>
          <a:p>
            <a:pPr eaLnBrk="1" hangingPunct="1">
              <a:spcBef>
                <a:spcPts val="600"/>
              </a:spcBef>
              <a:buFont typeface="Calibri" pitchFamily="34" charset="0"/>
              <a:buAutoNum type="arabicPeriod" startAt="3"/>
            </a:pPr>
            <a:r>
              <a:rPr lang="en-US" sz="1400" dirty="0" smtClean="0"/>
              <a:t>The self-paced learning resource package for Male Circumcision under Local Anaesthesia includes:. </a:t>
            </a:r>
          </a:p>
          <a:p>
            <a:pPr marL="465138" lvl="1" indent="-228600" eaLnBrk="1" hangingPunct="1">
              <a:buFont typeface="Calibri" pitchFamily="34" charset="0"/>
              <a:buAutoNum type="alphaLcPeriod"/>
            </a:pPr>
            <a:r>
              <a:rPr lang="en-US" sz="1400" dirty="0" smtClean="0"/>
              <a:t>Reference manual</a:t>
            </a:r>
          </a:p>
          <a:p>
            <a:pPr marL="465138" lvl="1" indent="-228600" eaLnBrk="1" hangingPunct="1">
              <a:buFont typeface="Calibri" pitchFamily="34" charset="0"/>
              <a:buAutoNum type="alphaLcPeriod"/>
            </a:pPr>
            <a:r>
              <a:rPr lang="en-US" sz="1400" dirty="0" smtClean="0"/>
              <a:t>Course guide for trainers</a:t>
            </a:r>
          </a:p>
          <a:p>
            <a:pPr marL="465138" lvl="1" indent="-228600" eaLnBrk="1" hangingPunct="1">
              <a:buFont typeface="Calibri" pitchFamily="34" charset="0"/>
              <a:buAutoNum type="alphaLcPeriod"/>
            </a:pPr>
            <a:r>
              <a:rPr lang="en-US" sz="1400" dirty="0" smtClean="0"/>
              <a:t>Course workbook for participants</a:t>
            </a:r>
          </a:p>
          <a:p>
            <a:pPr marL="465138" lvl="1" indent="-228600" eaLnBrk="1" hangingPunct="1">
              <a:buFont typeface="Calibri" pitchFamily="34" charset="0"/>
              <a:buAutoNum type="alphaLcPeriod"/>
            </a:pPr>
            <a:r>
              <a:rPr lang="en-US" sz="1400" dirty="0" smtClean="0"/>
              <a:t>Supplement on diathermy and service efficiency</a:t>
            </a:r>
          </a:p>
          <a:p>
            <a:pPr marL="465138" lvl="1" indent="-228600" eaLnBrk="1" hangingPunct="1">
              <a:buFont typeface="Calibri" pitchFamily="34" charset="0"/>
              <a:buAutoNum type="alphaLcPeriod"/>
            </a:pPr>
            <a:r>
              <a:rPr lang="en-US" sz="1400" dirty="0" smtClean="0"/>
              <a:t>b and c</a:t>
            </a:r>
          </a:p>
          <a:p>
            <a:pPr marL="465138" lvl="1" indent="-228600" eaLnBrk="1" hangingPunct="1">
              <a:buFont typeface="Calibri" pitchFamily="34" charset="0"/>
              <a:buAutoNum type="alphaLcPeriod"/>
            </a:pPr>
            <a:r>
              <a:rPr lang="en-US" sz="1400" dirty="0" smtClean="0"/>
              <a:t>a, b, and c</a:t>
            </a:r>
          </a:p>
          <a:p>
            <a:pPr marL="465138" lvl="1" indent="-228600" eaLnBrk="1" hangingPunct="1">
              <a:buFont typeface="Calibri" pitchFamily="34" charset="0"/>
              <a:buAutoNum type="alphaLcPeriod"/>
            </a:pPr>
            <a:r>
              <a:rPr lang="en-US" sz="1400" dirty="0" smtClean="0"/>
              <a:t>a, b, c, and d</a:t>
            </a:r>
          </a:p>
          <a:p>
            <a:pPr marL="465138" lvl="1" indent="-228600" eaLnBrk="1" hangingPunct="1">
              <a:buFont typeface="Calibri" pitchFamily="34" charset="0"/>
              <a:buAutoNum type="alphaLcPeriod"/>
            </a:pPr>
            <a:endParaRPr lang="en-US" sz="1400" dirty="0" smtClean="0"/>
          </a:p>
        </p:txBody>
      </p:sp>
      <p:sp>
        <p:nvSpPr>
          <p:cNvPr id="49157" name="Rectangle 1"/>
          <p:cNvSpPr>
            <a:spLocks noChangeArrowheads="1"/>
          </p:cNvSpPr>
          <p:nvPr/>
        </p:nvSpPr>
        <p:spPr bwMode="auto">
          <a:xfrm>
            <a:off x="457200" y="3497263"/>
            <a:ext cx="9144000" cy="0"/>
          </a:xfrm>
          <a:prstGeom prst="rect">
            <a:avLst/>
          </a:prstGeom>
          <a:noFill/>
          <a:ln w="9525">
            <a:noFill/>
            <a:miter lim="800000"/>
            <a:headEnd/>
            <a:tailEnd/>
          </a:ln>
        </p:spPr>
        <p:txBody>
          <a:bodyPr wrap="none" anchor="ctr">
            <a:spAutoFit/>
          </a:bodyPr>
          <a:lstStyle/>
          <a:p>
            <a:endParaRPr lang="en-US" dirty="0"/>
          </a:p>
        </p:txBody>
      </p:sp>
      <p:sp>
        <p:nvSpPr>
          <p:cNvPr id="49158" name="Control 2"/>
          <p:cNvSpPr>
            <a:spLocks noChangeArrowheads="1" noChangeShapeType="1"/>
          </p:cNvSpPr>
          <p:nvPr/>
        </p:nvSpPr>
        <p:spPr bwMode="auto">
          <a:xfrm>
            <a:off x="457200" y="3497263"/>
            <a:ext cx="914400" cy="914400"/>
          </a:xfrm>
          <a:prstGeom prst="rect">
            <a:avLst/>
          </a:prstGeom>
          <a:noFill/>
          <a:ln w="9525">
            <a:noFill/>
            <a:miter lim="800000"/>
            <a:headEnd/>
            <a:tailEnd/>
          </a:ln>
        </p:spPr>
        <p:txBody>
          <a:bodyPr/>
          <a:lstStyle/>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533400" y="381000"/>
            <a:ext cx="8685214" cy="1143000"/>
          </a:xfrm>
        </p:spPr>
        <p:txBody>
          <a:bodyPr/>
          <a:lstStyle/>
          <a:p>
            <a:pPr eaLnBrk="1" hangingPunct="1"/>
            <a:r>
              <a:rPr lang="en-US" sz="3400" dirty="0" smtClean="0"/>
              <a:t>Knowledge Recap (continued)</a:t>
            </a:r>
          </a:p>
        </p:txBody>
      </p:sp>
      <p:sp>
        <p:nvSpPr>
          <p:cNvPr id="51202" name="Text Placeholder 2"/>
          <p:cNvSpPr>
            <a:spLocks noGrp="1"/>
          </p:cNvSpPr>
          <p:nvPr>
            <p:ph type="body" idx="1"/>
          </p:nvPr>
        </p:nvSpPr>
        <p:spPr>
          <a:xfrm>
            <a:off x="533400" y="1371600"/>
            <a:ext cx="8153400" cy="293687"/>
          </a:xfrm>
        </p:spPr>
        <p:txBody>
          <a:bodyPr/>
          <a:lstStyle/>
          <a:p>
            <a:pPr eaLnBrk="1" hangingPunct="1">
              <a:lnSpc>
                <a:spcPct val="80000"/>
              </a:lnSpc>
            </a:pPr>
            <a:r>
              <a:rPr lang="en-US" sz="1600" dirty="0" smtClean="0"/>
              <a:t>Answer the following questions to see how much you know about this session.</a:t>
            </a:r>
          </a:p>
        </p:txBody>
      </p:sp>
      <p:sp>
        <p:nvSpPr>
          <p:cNvPr id="4" name="Content Placeholder 3"/>
          <p:cNvSpPr>
            <a:spLocks noGrp="1"/>
          </p:cNvSpPr>
          <p:nvPr>
            <p:ph sz="half" idx="2"/>
          </p:nvPr>
        </p:nvSpPr>
        <p:spPr>
          <a:xfrm>
            <a:off x="4419600" y="1905000"/>
            <a:ext cx="4191000" cy="4232275"/>
          </a:xfrm>
        </p:spPr>
        <p:txBody>
          <a:bodyPr rtlCol="0">
            <a:noAutofit/>
          </a:bodyPr>
          <a:lstStyle/>
          <a:p>
            <a:pPr eaLnBrk="1" hangingPunct="1">
              <a:spcBef>
                <a:spcPts val="600"/>
              </a:spcBef>
              <a:buFont typeface="+mj-lt"/>
              <a:buAutoNum type="arabicPeriod" startAt="5"/>
              <a:defRPr/>
            </a:pPr>
            <a:r>
              <a:rPr lang="en-US" sz="1400" dirty="0"/>
              <a:t>Make the BEST match.</a:t>
            </a:r>
          </a:p>
          <a:p>
            <a:pPr marL="685800" lvl="1" indent="-338138" eaLnBrk="1" hangingPunct="1">
              <a:buFont typeface="Calibri" pitchFamily="34" charset="0"/>
              <a:buAutoNum type="alphaLcPeriod"/>
              <a:defRPr/>
            </a:pPr>
            <a:r>
              <a:rPr lang="en-US" sz="1400" dirty="0"/>
              <a:t>A Guide to Indicators for Male Circumcision Programmes in the Formal Health Care System</a:t>
            </a:r>
          </a:p>
          <a:p>
            <a:pPr marL="685800" lvl="1" indent="-338138" eaLnBrk="1" hangingPunct="1">
              <a:buFont typeface="Calibri" pitchFamily="34" charset="0"/>
              <a:buAutoNum type="alphaLcPeriod"/>
              <a:defRPr/>
            </a:pPr>
            <a:r>
              <a:rPr lang="en-US" sz="1400" dirty="0"/>
              <a:t>PEPFAR-funded Program Indicators</a:t>
            </a:r>
          </a:p>
          <a:p>
            <a:pPr marL="685800" lvl="1" indent="-338138" eaLnBrk="1" hangingPunct="1">
              <a:buFont typeface="Calibri" pitchFamily="34" charset="0"/>
              <a:buAutoNum type="alphaLcPeriod"/>
              <a:defRPr/>
            </a:pPr>
            <a:r>
              <a:rPr lang="en-US" sz="1400" dirty="0"/>
              <a:t>Decision Makers' Program Planning Tool (DMPPT)</a:t>
            </a:r>
          </a:p>
          <a:p>
            <a:pPr marL="685800" lvl="1" indent="-338138" eaLnBrk="1" hangingPunct="1">
              <a:buFont typeface="Calibri" pitchFamily="34" charset="0"/>
              <a:buAutoNum type="alphaLcPeriod"/>
              <a:defRPr/>
            </a:pPr>
            <a:r>
              <a:rPr lang="en-US" sz="1400" dirty="0"/>
              <a:t>The Potential Cost and Impact of Expanding Male Circumcision in 14 African Countries</a:t>
            </a:r>
          </a:p>
          <a:p>
            <a:pPr marL="685800" lvl="1" indent="-338138" eaLnBrk="1" hangingPunct="1">
              <a:buFont typeface="Calibri" pitchFamily="34" charset="0"/>
              <a:buAutoNum type="alphaLcPeriod"/>
              <a:defRPr/>
            </a:pPr>
            <a:r>
              <a:rPr lang="en-US" sz="1400" dirty="0"/>
              <a:t>WHO/UNAIDS: New Data on Male Circumcision and HIV Prevention: Policy and Programme Implications</a:t>
            </a:r>
          </a:p>
          <a:p>
            <a:pPr marL="685800" lvl="1" indent="-228600" eaLnBrk="1" hangingPunct="1">
              <a:spcBef>
                <a:spcPts val="600"/>
              </a:spcBef>
              <a:defRPr/>
            </a:pPr>
            <a:r>
              <a:rPr lang="en-US" sz="1400" dirty="0" smtClean="0">
                <a:solidFill>
                  <a:prstClr val="black"/>
                </a:solidFill>
              </a:rPr>
              <a:t>Presents eleven conclusions</a:t>
            </a:r>
          </a:p>
          <a:p>
            <a:pPr marL="685800" lvl="1" indent="-228600" eaLnBrk="1" hangingPunct="1">
              <a:spcBef>
                <a:spcPts val="600"/>
              </a:spcBef>
              <a:defRPr/>
            </a:pPr>
            <a:r>
              <a:rPr lang="en-US" sz="1400" dirty="0" smtClean="0">
                <a:solidFill>
                  <a:prstClr val="black"/>
                </a:solidFill>
              </a:rPr>
              <a:t>Outlines </a:t>
            </a:r>
            <a:r>
              <a:rPr lang="en-US" sz="1400" dirty="0">
                <a:solidFill>
                  <a:prstClr val="black"/>
                </a:solidFill>
              </a:rPr>
              <a:t>seven male circumcision indicators</a:t>
            </a:r>
          </a:p>
          <a:p>
            <a:pPr marL="685800" lvl="1" indent="-228600" eaLnBrk="1" hangingPunct="1">
              <a:spcBef>
                <a:spcPts val="600"/>
              </a:spcBef>
              <a:defRPr/>
            </a:pPr>
            <a:r>
              <a:rPr lang="en-US" sz="1400" dirty="0" smtClean="0">
                <a:solidFill>
                  <a:prstClr val="black"/>
                </a:solidFill>
              </a:rPr>
              <a:t>Includes </a:t>
            </a:r>
            <a:r>
              <a:rPr lang="en-US" sz="1400" dirty="0">
                <a:solidFill>
                  <a:prstClr val="black"/>
                </a:solidFill>
              </a:rPr>
              <a:t>a costing and an impact model</a:t>
            </a:r>
          </a:p>
          <a:p>
            <a:pPr marL="685800" lvl="1" indent="-228600" eaLnBrk="1" hangingPunct="1">
              <a:spcBef>
                <a:spcPts val="600"/>
              </a:spcBef>
              <a:defRPr/>
            </a:pPr>
            <a:r>
              <a:rPr lang="en-US" sz="1400" dirty="0">
                <a:solidFill>
                  <a:prstClr val="black"/>
                </a:solidFill>
              </a:rPr>
              <a:t>Suggests indicators that might be effective</a:t>
            </a:r>
          </a:p>
          <a:p>
            <a:pPr marL="685800" lvl="1" indent="-228600" eaLnBrk="1" hangingPunct="1">
              <a:spcBef>
                <a:spcPts val="600"/>
              </a:spcBef>
              <a:defRPr/>
            </a:pPr>
            <a:r>
              <a:rPr lang="en-US" sz="1400" dirty="0">
                <a:solidFill>
                  <a:prstClr val="black"/>
                </a:solidFill>
              </a:rPr>
              <a:t>Presents a scale-up scenario for 2009 to 2025</a:t>
            </a:r>
          </a:p>
        </p:txBody>
      </p:sp>
      <p:sp>
        <p:nvSpPr>
          <p:cNvPr id="51204" name="Content Placeholder 3"/>
          <p:cNvSpPr>
            <a:spLocks noGrp="1"/>
          </p:cNvSpPr>
          <p:nvPr>
            <p:ph sz="quarter" idx="4"/>
          </p:nvPr>
        </p:nvSpPr>
        <p:spPr>
          <a:xfrm>
            <a:off x="533400" y="1981200"/>
            <a:ext cx="4040187" cy="3921125"/>
          </a:xfrm>
        </p:spPr>
        <p:txBody>
          <a:bodyPr/>
          <a:lstStyle/>
          <a:p>
            <a:pPr marL="347663" indent="-347663" eaLnBrk="1" hangingPunct="1">
              <a:spcBef>
                <a:spcPts val="600"/>
              </a:spcBef>
              <a:buFont typeface="Calibri" pitchFamily="34" charset="0"/>
              <a:buAutoNum type="arabicPeriod" startAt="4"/>
            </a:pPr>
            <a:r>
              <a:rPr lang="en-US" sz="1400" dirty="0" smtClean="0"/>
              <a:t>The MOVE document, Considerations for Implementing Models for Optimizing the Volume and Efficiency of Male Circumcision Services, recommends a single efficiency model.</a:t>
            </a:r>
          </a:p>
          <a:p>
            <a:pPr marL="685800" lvl="1" indent="-338138" eaLnBrk="1" hangingPunct="1">
              <a:buFont typeface="Calibri" pitchFamily="34" charset="0"/>
              <a:buAutoNum type="alphaLcPeriod"/>
            </a:pPr>
            <a:r>
              <a:rPr lang="en-US" sz="1400" dirty="0" smtClean="0"/>
              <a:t>True</a:t>
            </a:r>
          </a:p>
          <a:p>
            <a:pPr marL="685800" lvl="1" indent="-338138" eaLnBrk="1" hangingPunct="1">
              <a:buFont typeface="Calibri" pitchFamily="34" charset="0"/>
              <a:buAutoNum type="alphaLcPeriod"/>
            </a:pPr>
            <a:r>
              <a:rPr lang="en-US" sz="1400" dirty="0" smtClean="0"/>
              <a:t>False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533400" y="381000"/>
            <a:ext cx="8685214" cy="1143000"/>
          </a:xfrm>
        </p:spPr>
        <p:txBody>
          <a:bodyPr/>
          <a:lstStyle/>
          <a:p>
            <a:pPr eaLnBrk="1" hangingPunct="1"/>
            <a:r>
              <a:rPr lang="en-US" sz="3400" dirty="0" smtClean="0"/>
              <a:t>Knowledge Check</a:t>
            </a:r>
          </a:p>
        </p:txBody>
      </p:sp>
      <p:sp>
        <p:nvSpPr>
          <p:cNvPr id="16386" name="Text Placeholder 2"/>
          <p:cNvSpPr>
            <a:spLocks noGrp="1"/>
          </p:cNvSpPr>
          <p:nvPr>
            <p:ph type="body" idx="1"/>
          </p:nvPr>
        </p:nvSpPr>
        <p:spPr>
          <a:xfrm>
            <a:off x="609600" y="1524000"/>
            <a:ext cx="8153400" cy="293687"/>
          </a:xfrm>
        </p:spPr>
        <p:txBody>
          <a:bodyPr/>
          <a:lstStyle/>
          <a:p>
            <a:pPr eaLnBrk="1" hangingPunct="1">
              <a:lnSpc>
                <a:spcPct val="80000"/>
              </a:lnSpc>
            </a:pPr>
            <a:r>
              <a:rPr lang="en-US" sz="1600" dirty="0" smtClean="0"/>
              <a:t>Answer the following questions to see how much you know about this topic.</a:t>
            </a:r>
          </a:p>
        </p:txBody>
      </p:sp>
      <p:sp>
        <p:nvSpPr>
          <p:cNvPr id="16387" name="Content Placeholder 3"/>
          <p:cNvSpPr>
            <a:spLocks noGrp="1"/>
          </p:cNvSpPr>
          <p:nvPr>
            <p:ph sz="half" idx="2"/>
          </p:nvPr>
        </p:nvSpPr>
        <p:spPr>
          <a:xfrm>
            <a:off x="609600" y="2133600"/>
            <a:ext cx="4040188" cy="3921125"/>
          </a:xfrm>
        </p:spPr>
        <p:txBody>
          <a:bodyPr>
            <a:normAutofit lnSpcReduction="10000"/>
          </a:bodyPr>
          <a:lstStyle/>
          <a:p>
            <a:pPr marL="227013" indent="-227013" eaLnBrk="1" hangingPunct="1">
              <a:buFont typeface="Calibri" pitchFamily="34" charset="0"/>
              <a:buAutoNum type="arabicPeriod"/>
            </a:pPr>
            <a:r>
              <a:rPr lang="en-US" sz="1400" dirty="0" smtClean="0"/>
              <a:t>The Clearinghouse on Male Circumcision for HIV Prevention has a searchable resources database.</a:t>
            </a:r>
          </a:p>
          <a:p>
            <a:pPr marL="465138" lvl="1" indent="-228600" eaLnBrk="1" hangingPunct="1">
              <a:buFont typeface="Calibri" pitchFamily="34" charset="0"/>
              <a:buAutoNum type="alphaLcPeriod"/>
            </a:pPr>
            <a:r>
              <a:rPr lang="en-US" sz="1400" dirty="0" smtClean="0"/>
              <a:t>True</a:t>
            </a:r>
          </a:p>
          <a:p>
            <a:pPr marL="465138" lvl="1" indent="-228600" eaLnBrk="1" hangingPunct="1">
              <a:buFont typeface="Calibri" pitchFamily="34" charset="0"/>
              <a:buAutoNum type="alphaLcPeriod"/>
            </a:pPr>
            <a:r>
              <a:rPr lang="en-US" sz="1400" dirty="0" smtClean="0"/>
              <a:t>False</a:t>
            </a:r>
            <a:br>
              <a:rPr lang="en-US" sz="1400" dirty="0" smtClean="0"/>
            </a:br>
            <a:endParaRPr lang="en-US" sz="1400" dirty="0" smtClean="0"/>
          </a:p>
          <a:p>
            <a:pPr marL="227013" indent="-227013" eaLnBrk="1" hangingPunct="1">
              <a:spcBef>
                <a:spcPts val="600"/>
              </a:spcBef>
              <a:buFont typeface="Calibri" pitchFamily="34" charset="0"/>
              <a:buAutoNum type="arabicPeriod"/>
            </a:pPr>
            <a:r>
              <a:rPr lang="en-US" sz="1400" dirty="0" smtClean="0"/>
              <a:t>The self-paced learning resource package for Male Circumcision under Local Anaesthesia includes: </a:t>
            </a:r>
          </a:p>
          <a:p>
            <a:pPr marL="465138" lvl="1" indent="-228600" eaLnBrk="1" hangingPunct="1">
              <a:buFont typeface="Calibri" pitchFamily="34" charset="0"/>
              <a:buAutoNum type="alphaLcPeriod"/>
            </a:pPr>
            <a:r>
              <a:rPr lang="en-US" sz="1400" dirty="0" smtClean="0"/>
              <a:t>Reference manual</a:t>
            </a:r>
          </a:p>
          <a:p>
            <a:pPr marL="465138" lvl="1" indent="-228600" eaLnBrk="1" hangingPunct="1">
              <a:buFont typeface="Calibri" pitchFamily="34" charset="0"/>
              <a:buAutoNum type="alphaLcPeriod"/>
            </a:pPr>
            <a:r>
              <a:rPr lang="en-US" sz="1400" dirty="0" smtClean="0"/>
              <a:t>Course guide for trainers</a:t>
            </a:r>
          </a:p>
          <a:p>
            <a:pPr marL="465138" lvl="1" indent="-228600" eaLnBrk="1" hangingPunct="1">
              <a:buFont typeface="Calibri" pitchFamily="34" charset="0"/>
              <a:buAutoNum type="alphaLcPeriod"/>
            </a:pPr>
            <a:r>
              <a:rPr lang="en-US" sz="1400" dirty="0" smtClean="0"/>
              <a:t>Course workbook for participants</a:t>
            </a:r>
          </a:p>
          <a:p>
            <a:pPr marL="465138" lvl="1" indent="-228600" eaLnBrk="1" hangingPunct="1">
              <a:buFont typeface="Calibri" pitchFamily="34" charset="0"/>
              <a:buAutoNum type="alphaLcPeriod"/>
            </a:pPr>
            <a:r>
              <a:rPr lang="en-US" sz="1400" dirty="0" smtClean="0"/>
              <a:t>Supplement on diathermy and service efficiency</a:t>
            </a:r>
          </a:p>
          <a:p>
            <a:pPr marL="465138" lvl="1" indent="-228600" eaLnBrk="1" hangingPunct="1">
              <a:buFont typeface="Calibri" pitchFamily="34" charset="0"/>
              <a:buAutoNum type="alphaLcPeriod"/>
            </a:pPr>
            <a:r>
              <a:rPr lang="en-US" sz="1400" dirty="0" smtClean="0"/>
              <a:t>b and c</a:t>
            </a:r>
          </a:p>
          <a:p>
            <a:pPr marL="465138" lvl="1" indent="-228600" eaLnBrk="1" hangingPunct="1">
              <a:buFont typeface="Calibri" pitchFamily="34" charset="0"/>
              <a:buAutoNum type="alphaLcPeriod"/>
            </a:pPr>
            <a:r>
              <a:rPr lang="en-US" sz="1400" dirty="0" smtClean="0"/>
              <a:t>a, b, and c</a:t>
            </a:r>
          </a:p>
          <a:p>
            <a:pPr marL="465138" lvl="1" indent="-228600" eaLnBrk="1" hangingPunct="1">
              <a:buFont typeface="Calibri" pitchFamily="34" charset="0"/>
              <a:buAutoNum type="alphaLcPeriod"/>
            </a:pPr>
            <a:r>
              <a:rPr lang="en-US" sz="1400" dirty="0" smtClean="0"/>
              <a:t>a, b, c, and d</a:t>
            </a:r>
          </a:p>
        </p:txBody>
      </p:sp>
      <p:sp>
        <p:nvSpPr>
          <p:cNvPr id="16388" name="Content Placeholder 4"/>
          <p:cNvSpPr>
            <a:spLocks noGrp="1"/>
          </p:cNvSpPr>
          <p:nvPr>
            <p:ph sz="quarter" idx="4"/>
          </p:nvPr>
        </p:nvSpPr>
        <p:spPr>
          <a:xfrm>
            <a:off x="4648201" y="2133600"/>
            <a:ext cx="3886200" cy="3951288"/>
          </a:xfrm>
        </p:spPr>
        <p:txBody>
          <a:bodyPr/>
          <a:lstStyle/>
          <a:p>
            <a:pPr marL="234950" indent="-234950" eaLnBrk="1" hangingPunct="1">
              <a:spcBef>
                <a:spcPts val="600"/>
              </a:spcBef>
              <a:buFont typeface="Calibri" pitchFamily="34" charset="0"/>
              <a:buAutoNum type="arabicPeriod" startAt="3"/>
            </a:pPr>
            <a:r>
              <a:rPr lang="en-US" sz="1400" dirty="0" smtClean="0"/>
              <a:t>The MOVE document, Considerations for Implementing Models for Optimizing the Volume and Efficiency of Male Circumcision Services, recommends a single efficiency model.</a:t>
            </a:r>
          </a:p>
          <a:p>
            <a:pPr marL="465138" lvl="1" indent="-228600" eaLnBrk="1" hangingPunct="1">
              <a:buFont typeface="Calibri" pitchFamily="34" charset="0"/>
              <a:buAutoNum type="alphaLcPeriod"/>
            </a:pPr>
            <a:r>
              <a:rPr lang="en-US" sz="1400" dirty="0" smtClean="0"/>
              <a:t>True</a:t>
            </a:r>
          </a:p>
          <a:p>
            <a:pPr marL="465138" lvl="1" indent="-228600" eaLnBrk="1" hangingPunct="1">
              <a:buFont typeface="Calibri" pitchFamily="34" charset="0"/>
              <a:buAutoNum type="alphaLcPeriod"/>
            </a:pPr>
            <a:r>
              <a:rPr lang="en-US" sz="1400" dirty="0" smtClean="0"/>
              <a:t>False </a:t>
            </a:r>
          </a:p>
          <a:p>
            <a:pPr marL="465138" lvl="1" indent="-228600" eaLnBrk="1" hangingPunct="1">
              <a:buFont typeface="Calibri" pitchFamily="34" charset="0"/>
              <a:buAutoNum type="alphaLcPeriod"/>
            </a:pPr>
            <a:endParaRPr lang="en-US" sz="1400" dirty="0" smtClean="0"/>
          </a:p>
        </p:txBody>
      </p:sp>
      <p:sp>
        <p:nvSpPr>
          <p:cNvPr id="16389" name="Rectangle 1"/>
          <p:cNvSpPr>
            <a:spLocks noChangeArrowheads="1"/>
          </p:cNvSpPr>
          <p:nvPr/>
        </p:nvSpPr>
        <p:spPr bwMode="auto">
          <a:xfrm>
            <a:off x="457200" y="3497263"/>
            <a:ext cx="9144000" cy="0"/>
          </a:xfrm>
          <a:prstGeom prst="rect">
            <a:avLst/>
          </a:prstGeom>
          <a:noFill/>
          <a:ln w="9525">
            <a:noFill/>
            <a:miter lim="800000"/>
            <a:headEnd/>
            <a:tailEnd/>
          </a:ln>
        </p:spPr>
        <p:txBody>
          <a:bodyPr wrap="none" anchor="ctr">
            <a:spAutoFit/>
          </a:bodyPr>
          <a:lstStyle/>
          <a:p>
            <a:endParaRPr lang="en-US" dirty="0"/>
          </a:p>
        </p:txBody>
      </p:sp>
      <p:sp>
        <p:nvSpPr>
          <p:cNvPr id="16390" name="Control 2"/>
          <p:cNvSpPr>
            <a:spLocks noChangeArrowheads="1" noChangeShapeType="1"/>
          </p:cNvSpPr>
          <p:nvPr/>
        </p:nvSpPr>
        <p:spPr bwMode="auto">
          <a:xfrm>
            <a:off x="457200" y="3497263"/>
            <a:ext cx="914400" cy="914400"/>
          </a:xfrm>
          <a:prstGeom prst="rect">
            <a:avLst/>
          </a:prstGeom>
          <a:noFill/>
          <a:ln w="9525">
            <a:noFill/>
            <a:miter lim="800000"/>
            <a:headEnd/>
            <a:tailEnd/>
          </a:ln>
        </p:spPr>
        <p:txBody>
          <a:bodyPr/>
          <a:lstStyle/>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idx="4294967295"/>
          </p:nvPr>
        </p:nvSpPr>
        <p:spPr>
          <a:xfrm>
            <a:off x="533400" y="509814"/>
            <a:ext cx="8001000" cy="1014186"/>
          </a:xfrm>
        </p:spPr>
        <p:txBody>
          <a:bodyPr/>
          <a:lstStyle/>
          <a:p>
            <a:pPr eaLnBrk="1" hangingPunct="1"/>
            <a:r>
              <a:rPr lang="en-US" sz="2400" dirty="0"/>
              <a:t>Key Resources </a:t>
            </a:r>
            <a:r>
              <a:rPr lang="en-US" sz="2400" dirty="0" smtClean="0"/>
              <a:t/>
            </a:r>
            <a:br>
              <a:rPr lang="en-US" sz="2400" dirty="0" smtClean="0"/>
            </a:br>
            <a:r>
              <a:rPr lang="en-US" sz="2400" dirty="0" smtClean="0"/>
              <a:t>Knowledge Recap Answer Key</a:t>
            </a:r>
          </a:p>
        </p:txBody>
      </p:sp>
      <p:sp>
        <p:nvSpPr>
          <p:cNvPr id="53250" name="Content Placeholder 3"/>
          <p:cNvSpPr>
            <a:spLocks noGrp="1"/>
          </p:cNvSpPr>
          <p:nvPr>
            <p:ph sz="half" idx="4294967295"/>
          </p:nvPr>
        </p:nvSpPr>
        <p:spPr>
          <a:xfrm>
            <a:off x="555172" y="2133600"/>
            <a:ext cx="4040188" cy="3921125"/>
          </a:xfrm>
        </p:spPr>
        <p:txBody>
          <a:bodyPr/>
          <a:lstStyle/>
          <a:p>
            <a:pPr marL="347663" indent="-347663" eaLnBrk="1" hangingPunct="1">
              <a:buFont typeface="Calibri" pitchFamily="34" charset="0"/>
              <a:buAutoNum type="arabicPeriod"/>
            </a:pPr>
            <a:r>
              <a:rPr lang="en-US" sz="1400" dirty="0" smtClean="0"/>
              <a:t>The Clearinghouse on Male Circumcision for HIV Prevention has a searchable resources database.</a:t>
            </a:r>
          </a:p>
          <a:p>
            <a:pPr marL="685800" lvl="1" indent="-338138" eaLnBrk="1" hangingPunct="1">
              <a:buFont typeface="Calibri" pitchFamily="34" charset="0"/>
              <a:buAutoNum type="alphaLcPeriod"/>
            </a:pPr>
            <a:r>
              <a:rPr lang="en-US" sz="1400" b="1" dirty="0" smtClean="0"/>
              <a:t>True</a:t>
            </a:r>
          </a:p>
          <a:p>
            <a:pPr marL="465138" lvl="1" indent="-228600" eaLnBrk="1" hangingPunct="1">
              <a:buFont typeface="Calibri" pitchFamily="34" charset="0"/>
              <a:buNone/>
            </a:pPr>
            <a:endParaRPr lang="en-US" sz="1400" dirty="0" smtClean="0"/>
          </a:p>
          <a:p>
            <a:pPr marL="347663" indent="-347663" eaLnBrk="1" hangingPunct="1">
              <a:spcBef>
                <a:spcPts val="600"/>
              </a:spcBef>
              <a:buFont typeface="Calibri" pitchFamily="34" charset="0"/>
              <a:buAutoNum type="arabicPeriod"/>
            </a:pPr>
            <a:r>
              <a:rPr lang="en-US" sz="1400" dirty="0" smtClean="0"/>
              <a:t>The Operational Guidance for Scaling Up Male Circumcision Services for HIV Prevention document is relevant to male circumcision scale-up in: </a:t>
            </a:r>
          </a:p>
          <a:p>
            <a:pPr marL="465138" lvl="1" indent="-117475" eaLnBrk="1" hangingPunct="1">
              <a:buFont typeface="Calibri" pitchFamily="34" charset="0"/>
              <a:buNone/>
              <a:tabLst>
                <a:tab pos="685800" algn="l"/>
              </a:tabLst>
            </a:pPr>
            <a:r>
              <a:rPr lang="en-US" sz="1400" b="1" dirty="0" smtClean="0">
                <a:solidFill>
                  <a:schemeClr val="accent4"/>
                </a:solidFill>
              </a:rPr>
              <a:t>c.</a:t>
            </a:r>
            <a:r>
              <a:rPr lang="en-US" sz="1400" b="1" dirty="0" smtClean="0"/>
              <a:t>	Both the public and private sectors</a:t>
            </a:r>
          </a:p>
        </p:txBody>
      </p:sp>
      <p:sp>
        <p:nvSpPr>
          <p:cNvPr id="53251" name="Content Placeholder 4"/>
          <p:cNvSpPr>
            <a:spLocks noGrp="1"/>
          </p:cNvSpPr>
          <p:nvPr>
            <p:ph sz="quarter" idx="4294967295"/>
          </p:nvPr>
        </p:nvSpPr>
        <p:spPr>
          <a:xfrm>
            <a:off x="4724401" y="2133600"/>
            <a:ext cx="3733800" cy="3951288"/>
          </a:xfrm>
        </p:spPr>
        <p:txBody>
          <a:bodyPr/>
          <a:lstStyle/>
          <a:p>
            <a:pPr marL="457200" indent="-457200" eaLnBrk="1" hangingPunct="1">
              <a:spcBef>
                <a:spcPts val="600"/>
              </a:spcBef>
              <a:buFont typeface="Calibri" pitchFamily="34" charset="0"/>
              <a:buAutoNum type="arabicPeriod" startAt="3"/>
            </a:pPr>
            <a:r>
              <a:rPr lang="en-US" sz="1400" dirty="0" smtClean="0"/>
              <a:t>The self-paced learning resource package for Male Circumcision under Local Anaesthesia includes:</a:t>
            </a:r>
          </a:p>
          <a:p>
            <a:pPr marL="746125" lvl="1" indent="-284163" eaLnBrk="1" hangingPunct="1">
              <a:spcBef>
                <a:spcPts val="600"/>
              </a:spcBef>
              <a:buFont typeface="Calibri" pitchFamily="34" charset="0"/>
              <a:buAutoNum type="alphaLcPeriod" startAt="7"/>
            </a:pPr>
            <a:r>
              <a:rPr lang="en-US" sz="1400" b="1" dirty="0" smtClean="0"/>
              <a:t>a, b, c, and d</a:t>
            </a:r>
          </a:p>
          <a:p>
            <a:pPr marL="842963" lvl="1" indent="-381000" eaLnBrk="1" hangingPunct="1">
              <a:buFont typeface="Calibri" pitchFamily="34" charset="0"/>
              <a:buAutoNum type="alphaLcPeriod" startAt="7"/>
            </a:pPr>
            <a:endParaRPr lang="en-US" sz="1400" dirty="0" smtClean="0"/>
          </a:p>
        </p:txBody>
      </p:sp>
      <p:sp>
        <p:nvSpPr>
          <p:cNvPr id="53252" name="Rectangle 1"/>
          <p:cNvSpPr>
            <a:spLocks noChangeArrowheads="1"/>
          </p:cNvSpPr>
          <p:nvPr/>
        </p:nvSpPr>
        <p:spPr bwMode="auto">
          <a:xfrm>
            <a:off x="457200" y="3497263"/>
            <a:ext cx="9144000" cy="0"/>
          </a:xfrm>
          <a:prstGeom prst="rect">
            <a:avLst/>
          </a:prstGeom>
          <a:noFill/>
          <a:ln w="9525">
            <a:noFill/>
            <a:miter lim="800000"/>
            <a:headEnd/>
            <a:tailEnd/>
          </a:ln>
        </p:spPr>
        <p:txBody>
          <a:bodyPr wrap="none" anchor="ctr">
            <a:spAutoFit/>
          </a:bodyPr>
          <a:lstStyle/>
          <a:p>
            <a:endParaRPr lang="en-US" dirty="0"/>
          </a:p>
        </p:txBody>
      </p:sp>
      <p:sp>
        <p:nvSpPr>
          <p:cNvPr id="53253" name="Control 2"/>
          <p:cNvSpPr>
            <a:spLocks noChangeArrowheads="1" noChangeShapeType="1"/>
          </p:cNvSpPr>
          <p:nvPr/>
        </p:nvSpPr>
        <p:spPr bwMode="auto">
          <a:xfrm>
            <a:off x="457200" y="3497263"/>
            <a:ext cx="914400" cy="914400"/>
          </a:xfrm>
          <a:prstGeom prst="rect">
            <a:avLst/>
          </a:prstGeom>
          <a:noFill/>
          <a:ln w="9525">
            <a:noFill/>
            <a:miter lim="800000"/>
            <a:headEnd/>
            <a:tailEnd/>
          </a:ln>
        </p:spPr>
        <p:txBody>
          <a:bodyPr/>
          <a:lstStyle/>
          <a:p>
            <a:endParaRPr lang="en-US" dirty="0"/>
          </a:p>
        </p:txBody>
      </p:sp>
      <p:sp>
        <p:nvSpPr>
          <p:cNvPr id="53254" name="Text Box 8"/>
          <p:cNvSpPr txBox="1">
            <a:spLocks noChangeArrowheads="1"/>
          </p:cNvSpPr>
          <p:nvPr/>
        </p:nvSpPr>
        <p:spPr bwMode="auto">
          <a:xfrm>
            <a:off x="555172" y="1480458"/>
            <a:ext cx="7315200" cy="491160"/>
          </a:xfrm>
          <a:prstGeom prst="rect">
            <a:avLst/>
          </a:prstGeom>
          <a:noFill/>
          <a:ln w="9525">
            <a:noFill/>
            <a:miter lim="800000"/>
            <a:headEnd/>
            <a:tailEnd/>
          </a:ln>
        </p:spPr>
        <p:txBody>
          <a:bodyPr>
            <a:spAutoFit/>
          </a:bodyPr>
          <a:lstStyle/>
          <a:p>
            <a:pPr>
              <a:lnSpc>
                <a:spcPct val="80000"/>
              </a:lnSpc>
              <a:spcBef>
                <a:spcPct val="20000"/>
              </a:spcBef>
              <a:buFont typeface="Arial" charset="0"/>
              <a:buNone/>
            </a:pPr>
            <a:r>
              <a:rPr lang="en-US" sz="1600" b="1" dirty="0">
                <a:latin typeface="Calibri" pitchFamily="34" charset="0"/>
              </a:rPr>
              <a:t>Please note that the questions and answers match those in the </a:t>
            </a:r>
            <a:r>
              <a:rPr lang="en-US" sz="1600" b="1" i="1" dirty="0">
                <a:latin typeface="Calibri" pitchFamily="34" charset="0"/>
              </a:rPr>
              <a:t>Knowledge Recap</a:t>
            </a:r>
            <a:r>
              <a:rPr lang="en-US" sz="1600" b="1" dirty="0">
                <a:latin typeface="Calibri" pitchFamily="34" charset="0"/>
              </a:rPr>
              <a:t>. The number and order of questions in the </a:t>
            </a:r>
            <a:r>
              <a:rPr lang="en-US" sz="1600" b="1" i="1" dirty="0">
                <a:latin typeface="Calibri" pitchFamily="34" charset="0"/>
              </a:rPr>
              <a:t>Knowledge Check </a:t>
            </a:r>
            <a:r>
              <a:rPr lang="en-US" sz="1600" b="1" dirty="0">
                <a:latin typeface="Calibri" pitchFamily="34" charset="0"/>
              </a:rPr>
              <a:t>may differ.</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idx="4294967295"/>
          </p:nvPr>
        </p:nvSpPr>
        <p:spPr>
          <a:xfrm>
            <a:off x="533400" y="457200"/>
            <a:ext cx="8229600" cy="1143000"/>
          </a:xfrm>
        </p:spPr>
        <p:txBody>
          <a:bodyPr/>
          <a:lstStyle/>
          <a:p>
            <a:pPr eaLnBrk="1" hangingPunct="1"/>
            <a:r>
              <a:rPr lang="en-US" sz="2400" dirty="0"/>
              <a:t>Key Resources </a:t>
            </a:r>
            <a:r>
              <a:rPr lang="en-US" sz="2400" dirty="0" smtClean="0"/>
              <a:t/>
            </a:r>
            <a:br>
              <a:rPr lang="en-US" sz="2400" dirty="0" smtClean="0"/>
            </a:br>
            <a:r>
              <a:rPr lang="en-US" sz="2400" dirty="0" smtClean="0"/>
              <a:t>Knowledge Recap Answer Key (continued)</a:t>
            </a:r>
          </a:p>
        </p:txBody>
      </p:sp>
      <p:sp>
        <p:nvSpPr>
          <p:cNvPr id="55298" name="Content Placeholder 3"/>
          <p:cNvSpPr>
            <a:spLocks noGrp="1"/>
          </p:cNvSpPr>
          <p:nvPr>
            <p:ph sz="half" idx="4294967295"/>
          </p:nvPr>
        </p:nvSpPr>
        <p:spPr>
          <a:xfrm>
            <a:off x="4648200" y="2286000"/>
            <a:ext cx="3886200" cy="4308475"/>
          </a:xfrm>
        </p:spPr>
        <p:txBody>
          <a:bodyPr>
            <a:normAutofit lnSpcReduction="10000"/>
          </a:bodyPr>
          <a:lstStyle/>
          <a:p>
            <a:pPr eaLnBrk="1" hangingPunct="1">
              <a:spcBef>
                <a:spcPts val="600"/>
              </a:spcBef>
              <a:buFont typeface="Calibri" pitchFamily="34" charset="0"/>
              <a:buAutoNum type="arabicPeriod" startAt="5"/>
            </a:pPr>
            <a:r>
              <a:rPr lang="en-US" sz="1400" dirty="0" smtClean="0"/>
              <a:t>Make the BEST match.</a:t>
            </a:r>
          </a:p>
          <a:p>
            <a:pPr marL="685800" lvl="1" indent="-338138" eaLnBrk="1" hangingPunct="1">
              <a:buFont typeface="Calibri" pitchFamily="34" charset="0"/>
              <a:buAutoNum type="alphaLcPeriod"/>
            </a:pPr>
            <a:r>
              <a:rPr lang="en-US" sz="1400" b="1" dirty="0" smtClean="0"/>
              <a:t>A Guide to Indicators for Male Circumcision Programmes in the Formal Health Care System – </a:t>
            </a:r>
            <a:r>
              <a:rPr lang="en-US" sz="1400" b="1" dirty="0" smtClean="0">
                <a:solidFill>
                  <a:srgbClr val="000000"/>
                </a:solidFill>
              </a:rPr>
              <a:t>Suggests indicators that might be effective</a:t>
            </a:r>
            <a:endParaRPr lang="en-US" sz="1400" b="1" dirty="0" smtClean="0"/>
          </a:p>
          <a:p>
            <a:pPr marL="685800" lvl="1" indent="-338138" eaLnBrk="1" hangingPunct="1">
              <a:buFont typeface="Calibri" pitchFamily="34" charset="0"/>
              <a:buAutoNum type="alphaLcPeriod"/>
            </a:pPr>
            <a:r>
              <a:rPr lang="en-US" sz="1400" b="1" dirty="0" smtClean="0"/>
              <a:t>PEPFAR-funded Program Indicators – </a:t>
            </a:r>
            <a:r>
              <a:rPr lang="en-US" sz="1400" b="1" dirty="0" smtClean="0">
                <a:solidFill>
                  <a:srgbClr val="000000"/>
                </a:solidFill>
              </a:rPr>
              <a:t>Outlines seven male circumcision indicators</a:t>
            </a:r>
            <a:endParaRPr lang="en-US" sz="1400" b="1" dirty="0" smtClean="0"/>
          </a:p>
          <a:p>
            <a:pPr marL="685800" lvl="1" indent="-338138" eaLnBrk="1" hangingPunct="1">
              <a:buFont typeface="Calibri" pitchFamily="34" charset="0"/>
              <a:buAutoNum type="alphaLcPeriod"/>
            </a:pPr>
            <a:r>
              <a:rPr lang="en-US" sz="1400" b="1" dirty="0" smtClean="0"/>
              <a:t>Decision Makers' Program Planning Tool (DMPPT) – </a:t>
            </a:r>
            <a:r>
              <a:rPr lang="en-US" sz="1400" b="1" dirty="0" smtClean="0">
                <a:solidFill>
                  <a:srgbClr val="000000"/>
                </a:solidFill>
              </a:rPr>
              <a:t>Includes a costing and an impact model</a:t>
            </a:r>
            <a:endParaRPr lang="en-US" sz="1400" b="1" dirty="0" smtClean="0"/>
          </a:p>
          <a:p>
            <a:pPr marL="685800" lvl="1" indent="-338138" eaLnBrk="1" hangingPunct="1">
              <a:buFont typeface="Calibri" pitchFamily="34" charset="0"/>
              <a:buAutoNum type="alphaLcPeriod"/>
            </a:pPr>
            <a:r>
              <a:rPr lang="en-US" sz="1400" b="1" dirty="0" smtClean="0"/>
              <a:t>The Potential Cost and Impact of Expanding Male Circumcision in 14 African Countries – </a:t>
            </a:r>
            <a:r>
              <a:rPr lang="en-US" sz="1400" b="1" dirty="0" smtClean="0">
                <a:solidFill>
                  <a:srgbClr val="000000"/>
                </a:solidFill>
              </a:rPr>
              <a:t>Presents a scale-up scenario for 2009 to 2025</a:t>
            </a:r>
            <a:endParaRPr lang="en-US" sz="1400" b="1" dirty="0" smtClean="0"/>
          </a:p>
          <a:p>
            <a:pPr marL="685800" lvl="1" indent="-338138" eaLnBrk="1" hangingPunct="1">
              <a:buFont typeface="Calibri" pitchFamily="34" charset="0"/>
              <a:buAutoNum type="alphaLcPeriod"/>
            </a:pPr>
            <a:r>
              <a:rPr lang="en-US" sz="1400" b="1" dirty="0" smtClean="0"/>
              <a:t>WHO/UNAIDS: New Data on Male Circumcision and HIV Prevention: Policy and Programme Implications – </a:t>
            </a:r>
            <a:r>
              <a:rPr lang="en-US" sz="1400" b="1" dirty="0" smtClean="0">
                <a:solidFill>
                  <a:srgbClr val="000000"/>
                </a:solidFill>
              </a:rPr>
              <a:t>Presents eleven conclusions</a:t>
            </a:r>
            <a:r>
              <a:rPr lang="en-US" sz="1400" dirty="0" smtClean="0">
                <a:solidFill>
                  <a:srgbClr val="000000"/>
                </a:solidFill>
              </a:rPr>
              <a:t>	</a:t>
            </a:r>
          </a:p>
          <a:p>
            <a:pPr marL="465138" lvl="1" indent="-228600" eaLnBrk="1" hangingPunct="1">
              <a:spcBef>
                <a:spcPts val="600"/>
              </a:spcBef>
              <a:buFont typeface="Wingdings 2" pitchFamily="18" charset="2"/>
              <a:buChar char="£"/>
            </a:pPr>
            <a:endParaRPr lang="en-US" sz="1400" dirty="0" smtClean="0">
              <a:solidFill>
                <a:srgbClr val="000000"/>
              </a:solidFill>
            </a:endParaRPr>
          </a:p>
          <a:p>
            <a:pPr marL="465138" lvl="1" indent="-228600" eaLnBrk="1" hangingPunct="1">
              <a:spcBef>
                <a:spcPts val="600"/>
              </a:spcBef>
              <a:buFont typeface="Wingdings 2" pitchFamily="18" charset="2"/>
              <a:buChar char="£"/>
            </a:pPr>
            <a:endParaRPr lang="en-US" sz="1400" dirty="0" smtClean="0">
              <a:solidFill>
                <a:srgbClr val="000000"/>
              </a:solidFill>
            </a:endParaRPr>
          </a:p>
        </p:txBody>
      </p:sp>
      <p:sp>
        <p:nvSpPr>
          <p:cNvPr id="55299" name="Content Placeholder 3"/>
          <p:cNvSpPr>
            <a:spLocks noGrp="1"/>
          </p:cNvSpPr>
          <p:nvPr>
            <p:ph sz="half" idx="4294967295"/>
          </p:nvPr>
        </p:nvSpPr>
        <p:spPr>
          <a:xfrm>
            <a:off x="555171" y="2286000"/>
            <a:ext cx="4040188" cy="3921125"/>
          </a:xfrm>
        </p:spPr>
        <p:txBody>
          <a:bodyPr/>
          <a:lstStyle/>
          <a:p>
            <a:pPr marL="225425" indent="-225425" eaLnBrk="1" hangingPunct="1">
              <a:spcBef>
                <a:spcPts val="600"/>
              </a:spcBef>
              <a:buFont typeface="Calibri" pitchFamily="34" charset="0"/>
              <a:buAutoNum type="arabicPeriod" startAt="4"/>
            </a:pPr>
            <a:r>
              <a:rPr lang="en-US" sz="1400" dirty="0" smtClean="0"/>
              <a:t>The MOVE document, Considerations for Implementing Models for Optimizing the Volume and Efficiency of Male Circumcision Services, recommends a single efficiency model.</a:t>
            </a:r>
            <a:endParaRPr lang="en-US" sz="1600" dirty="0" smtClean="0"/>
          </a:p>
          <a:p>
            <a:pPr marL="465138" lvl="1" indent="-228600" eaLnBrk="1" hangingPunct="1">
              <a:buFont typeface="Calibri" pitchFamily="34" charset="0"/>
              <a:buNone/>
            </a:pPr>
            <a:r>
              <a:rPr lang="en-US" sz="1400" b="1" dirty="0" smtClean="0">
                <a:solidFill>
                  <a:schemeClr val="accent4"/>
                </a:solidFill>
              </a:rPr>
              <a:t>b.</a:t>
            </a:r>
            <a:r>
              <a:rPr lang="en-US" sz="1400" b="1" dirty="0" smtClean="0"/>
              <a:t>	False: The MOVE document does NOT recommend a single efficiency model. Rather, it proposes options for consideration, depending on country circumstances and the local context. </a:t>
            </a:r>
          </a:p>
        </p:txBody>
      </p:sp>
      <p:sp>
        <p:nvSpPr>
          <p:cNvPr id="55300" name="Text Box 6"/>
          <p:cNvSpPr txBox="1">
            <a:spLocks noChangeArrowheads="1"/>
          </p:cNvSpPr>
          <p:nvPr/>
        </p:nvSpPr>
        <p:spPr bwMode="auto">
          <a:xfrm>
            <a:off x="533400" y="1600200"/>
            <a:ext cx="7696200" cy="491160"/>
          </a:xfrm>
          <a:prstGeom prst="rect">
            <a:avLst/>
          </a:prstGeom>
          <a:noFill/>
          <a:ln w="9525">
            <a:noFill/>
            <a:miter lim="800000"/>
            <a:headEnd/>
            <a:tailEnd/>
          </a:ln>
        </p:spPr>
        <p:txBody>
          <a:bodyPr>
            <a:spAutoFit/>
          </a:bodyPr>
          <a:lstStyle/>
          <a:p>
            <a:pPr>
              <a:lnSpc>
                <a:spcPct val="80000"/>
              </a:lnSpc>
              <a:spcBef>
                <a:spcPct val="20000"/>
              </a:spcBef>
              <a:buFont typeface="Arial" charset="0"/>
              <a:buNone/>
            </a:pPr>
            <a:r>
              <a:rPr lang="en-US" sz="1600" b="1" dirty="0">
                <a:latin typeface="Calibri" pitchFamily="34" charset="0"/>
              </a:rPr>
              <a:t>Please note that the questions and answers match those in the </a:t>
            </a:r>
            <a:r>
              <a:rPr lang="en-US" sz="1600" b="1" i="1" dirty="0">
                <a:latin typeface="Calibri" pitchFamily="34" charset="0"/>
              </a:rPr>
              <a:t>Knowledge Recap</a:t>
            </a:r>
            <a:r>
              <a:rPr lang="en-US" sz="1600" b="1" dirty="0">
                <a:latin typeface="Calibri" pitchFamily="34" charset="0"/>
              </a:rPr>
              <a:t>. The number and order of questions in the </a:t>
            </a:r>
            <a:r>
              <a:rPr lang="en-US" sz="1600" b="1" i="1" dirty="0">
                <a:latin typeface="Calibri" pitchFamily="34" charset="0"/>
              </a:rPr>
              <a:t>Knowledge Check </a:t>
            </a:r>
            <a:r>
              <a:rPr lang="en-US" sz="1600" b="1" dirty="0">
                <a:latin typeface="Calibri" pitchFamily="34" charset="0"/>
              </a:rPr>
              <a:t>may differ.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533400" y="457200"/>
            <a:ext cx="8229600" cy="944562"/>
          </a:xfrm>
        </p:spPr>
        <p:txBody>
          <a:bodyPr/>
          <a:lstStyle/>
          <a:p>
            <a:pPr eaLnBrk="1" hangingPunct="1"/>
            <a:r>
              <a:rPr lang="en-US" sz="3400" dirty="0" smtClean="0"/>
              <a:t>Knowledge Check (continued)</a:t>
            </a:r>
          </a:p>
        </p:txBody>
      </p:sp>
      <p:sp>
        <p:nvSpPr>
          <p:cNvPr id="18434" name="Text Placeholder 2"/>
          <p:cNvSpPr>
            <a:spLocks noGrp="1"/>
          </p:cNvSpPr>
          <p:nvPr>
            <p:ph type="body" idx="1"/>
          </p:nvPr>
        </p:nvSpPr>
        <p:spPr>
          <a:xfrm>
            <a:off x="533400" y="1371600"/>
            <a:ext cx="8153400" cy="304800"/>
          </a:xfrm>
        </p:spPr>
        <p:txBody>
          <a:bodyPr/>
          <a:lstStyle/>
          <a:p>
            <a:pPr eaLnBrk="1" hangingPunct="1">
              <a:lnSpc>
                <a:spcPct val="80000"/>
              </a:lnSpc>
            </a:pPr>
            <a:r>
              <a:rPr lang="en-US" sz="1600" dirty="0" smtClean="0"/>
              <a:t>Answer the following questions to see how much you know about this topic.</a:t>
            </a:r>
          </a:p>
        </p:txBody>
      </p:sp>
      <p:sp>
        <p:nvSpPr>
          <p:cNvPr id="18435" name="Content Placeholder 3"/>
          <p:cNvSpPr>
            <a:spLocks noGrp="1"/>
          </p:cNvSpPr>
          <p:nvPr>
            <p:ph sz="half" idx="2"/>
          </p:nvPr>
        </p:nvSpPr>
        <p:spPr>
          <a:xfrm>
            <a:off x="533400" y="1981200"/>
            <a:ext cx="5867400" cy="4232275"/>
          </a:xfrm>
        </p:spPr>
        <p:txBody>
          <a:bodyPr/>
          <a:lstStyle/>
          <a:p>
            <a:pPr marL="234950" indent="-234950" eaLnBrk="1" hangingPunct="1">
              <a:spcBef>
                <a:spcPts val="600"/>
              </a:spcBef>
              <a:buFont typeface="Calibri" pitchFamily="34" charset="0"/>
              <a:buNone/>
            </a:pPr>
            <a:r>
              <a:rPr lang="en-US" sz="1400" dirty="0" smtClean="0"/>
              <a:t>4.	Make the BEST match.</a:t>
            </a:r>
          </a:p>
          <a:p>
            <a:pPr marL="465138" lvl="1" indent="-228600" eaLnBrk="1" hangingPunct="1">
              <a:buFont typeface="Calibri" pitchFamily="34" charset="0"/>
              <a:buAutoNum type="alphaLcPeriod"/>
            </a:pPr>
            <a:r>
              <a:rPr lang="en-US" sz="1400" dirty="0" smtClean="0"/>
              <a:t>A Guide to Indicators for Male Circumcision Programmes in the Formal Health Care System</a:t>
            </a:r>
          </a:p>
          <a:p>
            <a:pPr marL="465138" lvl="1" indent="-228600" eaLnBrk="1" hangingPunct="1">
              <a:buFont typeface="Calibri" pitchFamily="34" charset="0"/>
              <a:buAutoNum type="alphaLcPeriod"/>
            </a:pPr>
            <a:r>
              <a:rPr lang="en-US" sz="1400" dirty="0" smtClean="0"/>
              <a:t>PEPFAR-funded Program Indicators</a:t>
            </a:r>
          </a:p>
          <a:p>
            <a:pPr marL="465138" lvl="1" indent="-228600" eaLnBrk="1" hangingPunct="1">
              <a:buFont typeface="Calibri" pitchFamily="34" charset="0"/>
              <a:buAutoNum type="alphaLcPeriod"/>
            </a:pPr>
            <a:r>
              <a:rPr lang="en-US" sz="1400" dirty="0" smtClean="0"/>
              <a:t>Decision Makers' Program Planning Tool (DMPPT)</a:t>
            </a:r>
          </a:p>
          <a:p>
            <a:pPr marL="465138" lvl="1" indent="-228600" eaLnBrk="1" hangingPunct="1">
              <a:buFont typeface="Calibri" pitchFamily="34" charset="0"/>
              <a:buAutoNum type="alphaLcPeriod"/>
            </a:pPr>
            <a:r>
              <a:rPr lang="en-US" sz="1400" dirty="0" smtClean="0"/>
              <a:t>The Potential Cost and Impact of Expanding Male Circumcision in 14 African Countries</a:t>
            </a:r>
          </a:p>
          <a:p>
            <a:pPr marL="465138" lvl="1" indent="-228600" eaLnBrk="1" hangingPunct="1">
              <a:buFont typeface="Calibri" pitchFamily="34" charset="0"/>
              <a:buAutoNum type="alphaLcPeriod"/>
            </a:pPr>
            <a:r>
              <a:rPr lang="en-US" sz="1400" dirty="0" smtClean="0"/>
              <a:t>WHO/UNAIDS: New Data on Male Circumcision and HIV Prevention: Policy and Programme Implications</a:t>
            </a:r>
          </a:p>
          <a:p>
            <a:pPr marL="739775" lvl="1" indent="-228600" eaLnBrk="1" hangingPunct="1">
              <a:spcBef>
                <a:spcPts val="600"/>
              </a:spcBef>
            </a:pPr>
            <a:r>
              <a:rPr lang="en-US" sz="1400" dirty="0" smtClean="0">
                <a:solidFill>
                  <a:srgbClr val="000000"/>
                </a:solidFill>
              </a:rPr>
              <a:t>Presents eleven conclusions</a:t>
            </a:r>
          </a:p>
          <a:p>
            <a:pPr marL="739775" lvl="1" indent="-228600" eaLnBrk="1" hangingPunct="1">
              <a:spcBef>
                <a:spcPts val="600"/>
              </a:spcBef>
            </a:pPr>
            <a:r>
              <a:rPr lang="en-US" sz="1400" dirty="0" smtClean="0">
                <a:solidFill>
                  <a:srgbClr val="000000"/>
                </a:solidFill>
              </a:rPr>
              <a:t>Outlines seven male circumcision indicators</a:t>
            </a:r>
          </a:p>
          <a:p>
            <a:pPr marL="739775" lvl="1" indent="-228600" eaLnBrk="1" hangingPunct="1">
              <a:spcBef>
                <a:spcPts val="600"/>
              </a:spcBef>
            </a:pPr>
            <a:r>
              <a:rPr lang="en-US" sz="1400" dirty="0" smtClean="0">
                <a:solidFill>
                  <a:srgbClr val="000000"/>
                </a:solidFill>
              </a:rPr>
              <a:t>Includes a costing and an impact model</a:t>
            </a:r>
          </a:p>
          <a:p>
            <a:pPr marL="739775" lvl="1" indent="-228600" eaLnBrk="1" hangingPunct="1">
              <a:spcBef>
                <a:spcPts val="600"/>
              </a:spcBef>
            </a:pPr>
            <a:r>
              <a:rPr lang="en-US" sz="1400" dirty="0" smtClean="0">
                <a:solidFill>
                  <a:srgbClr val="000000"/>
                </a:solidFill>
              </a:rPr>
              <a:t>Suggests indicators that might be effective</a:t>
            </a:r>
          </a:p>
          <a:p>
            <a:pPr marL="739775" lvl="1" indent="-228600" eaLnBrk="1" hangingPunct="1">
              <a:spcBef>
                <a:spcPts val="600"/>
              </a:spcBef>
            </a:pPr>
            <a:r>
              <a:rPr lang="en-US" sz="1400" dirty="0" smtClean="0">
                <a:solidFill>
                  <a:srgbClr val="000000"/>
                </a:solidFill>
              </a:rPr>
              <a:t>Presents a scale-up scenario for 2009 to 2025</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533400" y="381000"/>
            <a:ext cx="8001000" cy="1143000"/>
          </a:xfrm>
        </p:spPr>
        <p:txBody>
          <a:bodyPr>
            <a:normAutofit/>
          </a:bodyPr>
          <a:lstStyle/>
          <a:p>
            <a:r>
              <a:rPr lang="en-US" sz="2800" dirty="0" smtClean="0"/>
              <a:t>Clearinghouse on Male Circumcision for HIV Prevention</a:t>
            </a:r>
          </a:p>
        </p:txBody>
      </p:sp>
      <p:sp>
        <p:nvSpPr>
          <p:cNvPr id="3" name="Content Placeholder 2"/>
          <p:cNvSpPr>
            <a:spLocks noGrp="1"/>
          </p:cNvSpPr>
          <p:nvPr>
            <p:ph idx="1"/>
          </p:nvPr>
        </p:nvSpPr>
        <p:spPr>
          <a:xfrm>
            <a:off x="5410200" y="1447800"/>
            <a:ext cx="3124200" cy="3200400"/>
          </a:xfrm>
        </p:spPr>
        <p:txBody>
          <a:bodyPr>
            <a:normAutofit/>
          </a:bodyPr>
          <a:lstStyle/>
          <a:p>
            <a:pPr marL="0" indent="0">
              <a:buNone/>
            </a:pPr>
            <a:r>
              <a:rPr lang="en-US" sz="1800" dirty="0" smtClean="0"/>
              <a:t>The </a:t>
            </a:r>
            <a:r>
              <a:rPr lang="en-US" sz="1800" b="1" dirty="0" smtClean="0"/>
              <a:t>Clearinghouse on Male Circumcision (MC) for HIV Prevention </a:t>
            </a:r>
            <a:r>
              <a:rPr lang="en-US" sz="1800" dirty="0"/>
              <a:t>is a collaborative effort to generate and share information resources with the international public health community, civil society groups, health policy makers, and program managers</a:t>
            </a:r>
            <a:r>
              <a:rPr lang="en-US" sz="1800" dirty="0" smtClean="0"/>
              <a:t>.</a:t>
            </a:r>
            <a:endParaRPr lang="en-US" sz="1800" dirty="0"/>
          </a:p>
        </p:txBody>
      </p:sp>
      <p:pic>
        <p:nvPicPr>
          <p:cNvPr id="20482" name="Picture 2"/>
          <p:cNvPicPr>
            <a:picLocks noChangeAspect="1" noChangeArrowheads="1"/>
          </p:cNvPicPr>
          <p:nvPr/>
        </p:nvPicPr>
        <p:blipFill>
          <a:blip r:embed="rId3"/>
          <a:srcRect/>
          <a:stretch>
            <a:fillRect/>
          </a:stretch>
        </p:blipFill>
        <p:spPr bwMode="auto">
          <a:xfrm>
            <a:off x="544286" y="1371600"/>
            <a:ext cx="4744994" cy="3810000"/>
          </a:xfrm>
          <a:prstGeom prst="rect">
            <a:avLst/>
          </a:prstGeom>
          <a:noFill/>
          <a:ln w="9525">
            <a:noFill/>
            <a:miter lim="800000"/>
            <a:headEnd/>
            <a:tailEnd/>
          </a:ln>
        </p:spPr>
      </p:pic>
      <p:sp>
        <p:nvSpPr>
          <p:cNvPr id="20483" name="Text Box 5"/>
          <p:cNvSpPr txBox="1">
            <a:spLocks noChangeArrowheads="1"/>
          </p:cNvSpPr>
          <p:nvPr/>
        </p:nvSpPr>
        <p:spPr bwMode="auto">
          <a:xfrm>
            <a:off x="609600" y="5257800"/>
            <a:ext cx="8153400" cy="954107"/>
          </a:xfrm>
          <a:prstGeom prst="rect">
            <a:avLst/>
          </a:prstGeom>
          <a:solidFill>
            <a:schemeClr val="accent6"/>
          </a:solidFill>
          <a:ln w="9525">
            <a:solidFill>
              <a:schemeClr val="tx1"/>
            </a:solidFill>
            <a:miter lim="800000"/>
            <a:headEnd/>
            <a:tailEnd/>
          </a:ln>
        </p:spPr>
        <p:txBody>
          <a:bodyPr>
            <a:spAutoFit/>
          </a:bodyPr>
          <a:lstStyle/>
          <a:p>
            <a:r>
              <a:rPr lang="en-US" sz="2000" b="1" dirty="0">
                <a:latin typeface="Calibri" pitchFamily="34" charset="0"/>
              </a:rPr>
              <a:t>Did You Know? </a:t>
            </a:r>
            <a:endParaRPr lang="en-US" sz="2000" b="1" dirty="0" smtClean="0">
              <a:latin typeface="Calibri" pitchFamily="34" charset="0"/>
            </a:endParaRPr>
          </a:p>
          <a:p>
            <a:r>
              <a:rPr lang="en-US" b="1" dirty="0" smtClean="0">
                <a:latin typeface="Calibri" pitchFamily="34" charset="0"/>
              </a:rPr>
              <a:t>The </a:t>
            </a:r>
            <a:r>
              <a:rPr lang="en-US" b="1" dirty="0">
                <a:latin typeface="Calibri" pitchFamily="34" charset="0"/>
              </a:rPr>
              <a:t>MC Clearinghouse provides links to publications and includes a searchable resources database.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538843" y="332872"/>
            <a:ext cx="8240486" cy="1143000"/>
          </a:xfrm>
        </p:spPr>
        <p:txBody>
          <a:bodyPr>
            <a:normAutofit fontScale="90000"/>
          </a:bodyPr>
          <a:lstStyle/>
          <a:p>
            <a:r>
              <a:rPr lang="en-US" sz="2800" dirty="0" smtClean="0"/>
              <a:t>WHO/UNAIDS: New Data on Male Circumcision and HIV Prevention: Policy and Programme Implications </a:t>
            </a:r>
          </a:p>
        </p:txBody>
      </p:sp>
      <p:sp>
        <p:nvSpPr>
          <p:cNvPr id="3" name="Content Placeholder 2"/>
          <p:cNvSpPr>
            <a:spLocks noGrp="1"/>
          </p:cNvSpPr>
          <p:nvPr>
            <p:ph idx="1"/>
          </p:nvPr>
        </p:nvSpPr>
        <p:spPr>
          <a:xfrm>
            <a:off x="3765880" y="1438982"/>
            <a:ext cx="4419600" cy="3429000"/>
          </a:xfrm>
        </p:spPr>
        <p:txBody>
          <a:bodyPr>
            <a:normAutofit fontScale="77500" lnSpcReduction="20000"/>
          </a:bodyPr>
          <a:lstStyle/>
          <a:p>
            <a:pPr marL="0" indent="0">
              <a:spcBef>
                <a:spcPct val="50000"/>
              </a:spcBef>
              <a:buClr>
                <a:schemeClr val="accent4"/>
              </a:buClr>
              <a:buNone/>
            </a:pPr>
            <a:r>
              <a:rPr lang="en-US" sz="2900" dirty="0"/>
              <a:t>In March 2007, WHO and the UNAIDS Secretariat convened an international expert consultation, in Montreux, Switzerland, to determine whether MC should be recommended for HIV prevention.</a:t>
            </a:r>
          </a:p>
          <a:p>
            <a:pPr marL="0" indent="0">
              <a:spcBef>
                <a:spcPct val="50000"/>
              </a:spcBef>
              <a:buClr>
                <a:schemeClr val="accent4"/>
              </a:buClr>
              <a:buNone/>
            </a:pPr>
            <a:r>
              <a:rPr lang="en-US" sz="2900" dirty="0"/>
              <a:t>As a result of this consultation, WHO and UNAIDS published a set </a:t>
            </a:r>
            <a:r>
              <a:rPr lang="en-US" sz="2900" dirty="0" smtClean="0"/>
              <a:t>of </a:t>
            </a:r>
            <a:r>
              <a:rPr lang="en-US" sz="2900" b="1" i="1" dirty="0" smtClean="0"/>
              <a:t>eleven conclusions </a:t>
            </a:r>
            <a:r>
              <a:rPr lang="en-US" sz="2900" dirty="0"/>
              <a:t>with accompanying recommendations.</a:t>
            </a:r>
          </a:p>
          <a:p>
            <a:pPr marL="0" indent="0">
              <a:spcBef>
                <a:spcPct val="50000"/>
              </a:spcBef>
              <a:buNone/>
            </a:pPr>
            <a:r>
              <a:rPr lang="en-US" sz="1700" i="1" dirty="0" smtClean="0"/>
              <a:t/>
            </a:r>
            <a:br>
              <a:rPr lang="en-US" sz="1700" i="1" dirty="0" smtClean="0"/>
            </a:br>
            <a:r>
              <a:rPr lang="en-US" sz="1500" i="1" dirty="0" smtClean="0"/>
              <a:t>Source</a:t>
            </a:r>
            <a:r>
              <a:rPr lang="en-US" sz="1500" dirty="0"/>
              <a:t>: WHO and UNAIDS 2007b</a:t>
            </a:r>
          </a:p>
          <a:p>
            <a:endParaRPr lang="en-US" dirty="0"/>
          </a:p>
        </p:txBody>
      </p:sp>
      <p:pic>
        <p:nvPicPr>
          <p:cNvPr id="22531" name="Picture 2"/>
          <p:cNvPicPr>
            <a:picLocks noChangeAspect="1" noChangeArrowheads="1"/>
          </p:cNvPicPr>
          <p:nvPr/>
        </p:nvPicPr>
        <p:blipFill>
          <a:blip r:embed="rId3"/>
          <a:srcRect/>
          <a:stretch>
            <a:fillRect/>
          </a:stretch>
        </p:blipFill>
        <p:spPr bwMode="auto">
          <a:xfrm>
            <a:off x="685800" y="1363575"/>
            <a:ext cx="2540000" cy="3579813"/>
          </a:xfrm>
          <a:prstGeom prst="rect">
            <a:avLst/>
          </a:prstGeom>
          <a:noFill/>
          <a:ln w="9525">
            <a:noFill/>
            <a:miter lim="800000"/>
            <a:headEnd/>
            <a:tailEnd/>
          </a:ln>
        </p:spPr>
      </p:pic>
      <p:sp>
        <p:nvSpPr>
          <p:cNvPr id="22532" name="Text Box 5"/>
          <p:cNvSpPr txBox="1">
            <a:spLocks noChangeArrowheads="1"/>
          </p:cNvSpPr>
          <p:nvPr/>
        </p:nvSpPr>
        <p:spPr bwMode="auto">
          <a:xfrm>
            <a:off x="685800" y="5017160"/>
            <a:ext cx="8077200" cy="1200329"/>
          </a:xfrm>
          <a:prstGeom prst="rect">
            <a:avLst/>
          </a:prstGeom>
          <a:solidFill>
            <a:schemeClr val="accent6"/>
          </a:solidFill>
          <a:ln w="9525">
            <a:solidFill>
              <a:schemeClr val="tx1"/>
            </a:solidFill>
            <a:miter lim="800000"/>
            <a:headEnd/>
            <a:tailEnd/>
          </a:ln>
        </p:spPr>
        <p:txBody>
          <a:bodyPr>
            <a:spAutoFit/>
          </a:bodyPr>
          <a:lstStyle/>
          <a:p>
            <a:r>
              <a:rPr lang="en-US" b="1" dirty="0">
                <a:latin typeface="Calibri" pitchFamily="34" charset="0"/>
              </a:rPr>
              <a:t>Did You </a:t>
            </a:r>
            <a:r>
              <a:rPr lang="en-US" b="1" dirty="0" smtClean="0">
                <a:latin typeface="Calibri" pitchFamily="34" charset="0"/>
              </a:rPr>
              <a:t>Know?</a:t>
            </a:r>
          </a:p>
          <a:p>
            <a:r>
              <a:rPr lang="en-US" b="1" dirty="0" smtClean="0">
                <a:latin typeface="Calibri" pitchFamily="34" charset="0"/>
              </a:rPr>
              <a:t>You </a:t>
            </a:r>
            <a:r>
              <a:rPr lang="en-US" b="1" dirty="0">
                <a:latin typeface="Calibri" pitchFamily="34" charset="0"/>
              </a:rPr>
              <a:t>can access the complete WHO-UNAIDS report</a:t>
            </a:r>
            <a:r>
              <a:rPr lang="en-US" b="1" dirty="0" smtClean="0">
                <a:latin typeface="Calibri" pitchFamily="34" charset="0"/>
              </a:rPr>
              <a:t>, titled </a:t>
            </a:r>
            <a:r>
              <a:rPr lang="en-US" b="1" i="1" dirty="0" smtClean="0">
                <a:latin typeface="Calibri" pitchFamily="34" charset="0"/>
              </a:rPr>
              <a:t>New Data on Male Circumcision and HIV Prevention: Policy and Programme Implications</a:t>
            </a:r>
            <a:r>
              <a:rPr lang="en-US" b="1" dirty="0" smtClean="0">
                <a:latin typeface="Calibri" pitchFamily="34" charset="0"/>
              </a:rPr>
              <a:t>, on </a:t>
            </a:r>
            <a:r>
              <a:rPr lang="en-US" b="1" dirty="0">
                <a:latin typeface="Calibri" pitchFamily="34" charset="0"/>
              </a:rPr>
              <a:t>the WHO Web site.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533400" y="304800"/>
            <a:ext cx="8229600" cy="944562"/>
          </a:xfrm>
        </p:spPr>
        <p:txBody>
          <a:bodyPr>
            <a:normAutofit/>
          </a:bodyPr>
          <a:lstStyle/>
          <a:p>
            <a:r>
              <a:rPr lang="en-US" sz="3000" dirty="0" smtClean="0"/>
              <a:t>PSI MC Counseling Curriculum </a:t>
            </a:r>
          </a:p>
        </p:txBody>
      </p:sp>
      <p:sp>
        <p:nvSpPr>
          <p:cNvPr id="24578" name="Rectangle 4"/>
          <p:cNvSpPr>
            <a:spLocks noChangeArrowheads="1"/>
          </p:cNvSpPr>
          <p:nvPr/>
        </p:nvSpPr>
        <p:spPr bwMode="auto">
          <a:xfrm>
            <a:off x="3352800" y="1396701"/>
            <a:ext cx="5181600" cy="2708434"/>
          </a:xfrm>
          <a:prstGeom prst="rect">
            <a:avLst/>
          </a:prstGeom>
          <a:noFill/>
          <a:ln w="9525">
            <a:noFill/>
            <a:miter lim="800000"/>
            <a:headEnd/>
            <a:tailEnd/>
          </a:ln>
        </p:spPr>
        <p:txBody>
          <a:bodyPr wrap="square">
            <a:spAutoFit/>
          </a:bodyPr>
          <a:lstStyle/>
          <a:p>
            <a:pPr>
              <a:spcBef>
                <a:spcPct val="50000"/>
              </a:spcBef>
            </a:pPr>
            <a:r>
              <a:rPr lang="en-US" sz="1900" dirty="0">
                <a:latin typeface="Calibri" pitchFamily="34" charset="0"/>
              </a:rPr>
              <a:t>This training package, </a:t>
            </a:r>
            <a:r>
              <a:rPr lang="en-US" sz="1900" i="1" dirty="0">
                <a:latin typeface="Calibri" pitchFamily="34" charset="0"/>
              </a:rPr>
              <a:t>Training of Counsellors for Male Circumcision</a:t>
            </a:r>
            <a:r>
              <a:rPr lang="en-US" sz="1900" dirty="0">
                <a:latin typeface="Calibri" pitchFamily="34" charset="0"/>
              </a:rPr>
              <a:t>, </a:t>
            </a:r>
            <a:r>
              <a:rPr lang="en-US" sz="1900" dirty="0" smtClean="0">
                <a:latin typeface="Calibri" pitchFamily="34" charset="0"/>
              </a:rPr>
              <a:t>including </a:t>
            </a:r>
            <a:r>
              <a:rPr lang="en-US" sz="1900" b="1" dirty="0" smtClean="0">
                <a:latin typeface="Calibri" pitchFamily="34" charset="0"/>
              </a:rPr>
              <a:t>facilitator</a:t>
            </a:r>
            <a:r>
              <a:rPr lang="en-US" sz="1900" dirty="0" smtClean="0">
                <a:latin typeface="Calibri" pitchFamily="34" charset="0"/>
              </a:rPr>
              <a:t> </a:t>
            </a:r>
            <a:r>
              <a:rPr lang="en-US" sz="1900" dirty="0">
                <a:latin typeface="Calibri" pitchFamily="34" charset="0"/>
              </a:rPr>
              <a:t>and </a:t>
            </a:r>
            <a:r>
              <a:rPr lang="en-US" sz="1900" b="1" dirty="0" smtClean="0">
                <a:latin typeface="Calibri" pitchFamily="34" charset="0"/>
              </a:rPr>
              <a:t>participant</a:t>
            </a:r>
            <a:r>
              <a:rPr lang="en-US" sz="1900" dirty="0" smtClean="0">
                <a:latin typeface="Calibri" pitchFamily="34" charset="0"/>
              </a:rPr>
              <a:t> manuals, </a:t>
            </a:r>
            <a:r>
              <a:rPr lang="en-US" sz="1900" dirty="0">
                <a:latin typeface="Calibri" pitchFamily="34" charset="0"/>
              </a:rPr>
              <a:t>was developed and produced by Population Services International (PSI), for an MC program in Swaziland, in collaboration with the US Centers for Disease Control and Prevention (CDC), USAID, and the US President's Emergency Plan for AIDS Relief (PEPFAR) program.</a:t>
            </a:r>
          </a:p>
          <a:p>
            <a:pPr eaLnBrk="0" hangingPunct="0">
              <a:spcBef>
                <a:spcPct val="50000"/>
              </a:spcBef>
            </a:pPr>
            <a:r>
              <a:rPr lang="en-US" sz="1200" i="1" dirty="0">
                <a:latin typeface="Calibri" pitchFamily="34" charset="0"/>
              </a:rPr>
              <a:t>Source</a:t>
            </a:r>
            <a:r>
              <a:rPr lang="en-US" sz="1200" dirty="0">
                <a:latin typeface="Calibri" pitchFamily="34" charset="0"/>
              </a:rPr>
              <a:t>: PSI et al. 2009</a:t>
            </a:r>
          </a:p>
        </p:txBody>
      </p:sp>
      <p:pic>
        <p:nvPicPr>
          <p:cNvPr id="24579" name="Picture 2"/>
          <p:cNvPicPr>
            <a:picLocks noChangeAspect="1" noChangeArrowheads="1"/>
          </p:cNvPicPr>
          <p:nvPr/>
        </p:nvPicPr>
        <p:blipFill>
          <a:blip r:embed="rId3"/>
          <a:srcRect/>
          <a:stretch>
            <a:fillRect/>
          </a:stretch>
        </p:blipFill>
        <p:spPr bwMode="auto">
          <a:xfrm>
            <a:off x="653144" y="1143000"/>
            <a:ext cx="2461768" cy="3494314"/>
          </a:xfrm>
          <a:prstGeom prst="rect">
            <a:avLst/>
          </a:prstGeom>
          <a:noFill/>
          <a:ln w="9525">
            <a:solidFill>
              <a:schemeClr val="tx1"/>
            </a:solidFill>
            <a:miter lim="800000"/>
            <a:headEnd/>
            <a:tailEnd/>
          </a:ln>
        </p:spPr>
      </p:pic>
      <p:sp>
        <p:nvSpPr>
          <p:cNvPr id="24580" name="Text Box 5"/>
          <p:cNvSpPr txBox="1">
            <a:spLocks noChangeArrowheads="1"/>
          </p:cNvSpPr>
          <p:nvPr/>
        </p:nvSpPr>
        <p:spPr bwMode="auto">
          <a:xfrm>
            <a:off x="653144" y="4767943"/>
            <a:ext cx="8240486" cy="1471172"/>
          </a:xfrm>
          <a:prstGeom prst="rect">
            <a:avLst/>
          </a:prstGeom>
          <a:solidFill>
            <a:schemeClr val="accent6"/>
          </a:solidFill>
          <a:ln w="9525">
            <a:solidFill>
              <a:schemeClr val="tx1"/>
            </a:solidFill>
            <a:miter lim="800000"/>
            <a:headEnd/>
            <a:tailEnd/>
          </a:ln>
        </p:spPr>
        <p:txBody>
          <a:bodyPr wrap="square">
            <a:spAutoFit/>
          </a:bodyPr>
          <a:lstStyle/>
          <a:p>
            <a:pPr>
              <a:spcBef>
                <a:spcPct val="20000"/>
              </a:spcBef>
            </a:pPr>
            <a:r>
              <a:rPr lang="en-US" b="1" dirty="0">
                <a:latin typeface="Calibri" pitchFamily="34" charset="0"/>
              </a:rPr>
              <a:t>Did You Know? </a:t>
            </a:r>
            <a:endParaRPr lang="en-US" b="1" dirty="0" smtClean="0">
              <a:latin typeface="Calibri" pitchFamily="34" charset="0"/>
            </a:endParaRPr>
          </a:p>
          <a:p>
            <a:pPr>
              <a:spcBef>
                <a:spcPts val="0"/>
              </a:spcBef>
            </a:pPr>
            <a:r>
              <a:rPr lang="en-US" sz="1600" b="1" dirty="0" smtClean="0">
                <a:latin typeface="Calibri" pitchFamily="34" charset="0"/>
              </a:rPr>
              <a:t>This </a:t>
            </a:r>
            <a:r>
              <a:rPr lang="en-US" sz="1600" b="1" dirty="0">
                <a:latin typeface="Calibri" pitchFamily="34" charset="0"/>
              </a:rPr>
              <a:t>training program can be used as a:</a:t>
            </a:r>
          </a:p>
          <a:p>
            <a:pPr>
              <a:spcBef>
                <a:spcPct val="20000"/>
              </a:spcBef>
            </a:pPr>
            <a:r>
              <a:rPr lang="en-US" sz="1600" b="1" dirty="0">
                <a:latin typeface="Calibri" pitchFamily="34" charset="0"/>
              </a:rPr>
              <a:t>1. Stand-alone workshop for individuals who have already been trained in client-centered HIV counseling and testing and referrals OR</a:t>
            </a:r>
          </a:p>
          <a:p>
            <a:pPr>
              <a:spcBef>
                <a:spcPct val="20000"/>
              </a:spcBef>
            </a:pPr>
            <a:r>
              <a:rPr lang="en-US" sz="1600" b="1" dirty="0">
                <a:latin typeface="Calibri" pitchFamily="34" charset="0"/>
              </a:rPr>
              <a:t>2. Supplement to existing curricula for HIV counselors who will also serve as MC counselors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566057" y="305571"/>
            <a:ext cx="8229600" cy="914400"/>
          </a:xfrm>
        </p:spPr>
        <p:txBody>
          <a:bodyPr>
            <a:normAutofit/>
          </a:bodyPr>
          <a:lstStyle/>
          <a:p>
            <a:r>
              <a:rPr lang="en-US" sz="3000" dirty="0" smtClean="0"/>
              <a:t>MC Self-Paced Learning Resource Package </a:t>
            </a:r>
          </a:p>
        </p:txBody>
      </p:sp>
      <p:pic>
        <p:nvPicPr>
          <p:cNvPr id="26626" name="Picture 2"/>
          <p:cNvPicPr>
            <a:picLocks noChangeAspect="1" noChangeArrowheads="1"/>
          </p:cNvPicPr>
          <p:nvPr/>
        </p:nvPicPr>
        <p:blipFill>
          <a:blip r:embed="rId3"/>
          <a:srcRect/>
          <a:stretch>
            <a:fillRect/>
          </a:stretch>
        </p:blipFill>
        <p:spPr bwMode="auto">
          <a:xfrm>
            <a:off x="685800" y="1079595"/>
            <a:ext cx="2576512" cy="3657600"/>
          </a:xfrm>
          <a:prstGeom prst="rect">
            <a:avLst/>
          </a:prstGeom>
          <a:noFill/>
          <a:ln w="9525">
            <a:noFill/>
            <a:miter lim="800000"/>
            <a:headEnd/>
            <a:tailEnd/>
          </a:ln>
        </p:spPr>
      </p:pic>
      <p:sp>
        <p:nvSpPr>
          <p:cNvPr id="26627" name="Rectangle 3"/>
          <p:cNvSpPr>
            <a:spLocks noChangeArrowheads="1"/>
          </p:cNvSpPr>
          <p:nvPr/>
        </p:nvSpPr>
        <p:spPr bwMode="auto">
          <a:xfrm>
            <a:off x="3733800" y="1143000"/>
            <a:ext cx="4876800" cy="396875"/>
          </a:xfrm>
          <a:prstGeom prst="rect">
            <a:avLst/>
          </a:prstGeom>
          <a:noFill/>
          <a:ln w="9525">
            <a:noFill/>
            <a:miter lim="800000"/>
            <a:headEnd/>
            <a:tailEnd/>
          </a:ln>
        </p:spPr>
        <p:txBody>
          <a:bodyPr>
            <a:spAutoFit/>
          </a:bodyPr>
          <a:lstStyle/>
          <a:p>
            <a:endParaRPr lang="en-US" sz="2000" dirty="0">
              <a:latin typeface="Calibri" pitchFamily="34" charset="0"/>
            </a:endParaRPr>
          </a:p>
        </p:txBody>
      </p:sp>
      <p:sp>
        <p:nvSpPr>
          <p:cNvPr id="26628" name="Text Box 5"/>
          <p:cNvSpPr txBox="1">
            <a:spLocks noChangeArrowheads="1"/>
          </p:cNvSpPr>
          <p:nvPr/>
        </p:nvSpPr>
        <p:spPr bwMode="auto">
          <a:xfrm>
            <a:off x="533400" y="5774194"/>
            <a:ext cx="8153400" cy="461665"/>
          </a:xfrm>
          <a:prstGeom prst="rect">
            <a:avLst/>
          </a:prstGeom>
          <a:noFill/>
          <a:ln w="9525">
            <a:noFill/>
            <a:miter lim="800000"/>
            <a:headEnd/>
            <a:tailEnd/>
          </a:ln>
        </p:spPr>
        <p:txBody>
          <a:bodyPr wrap="square">
            <a:spAutoFit/>
          </a:bodyPr>
          <a:lstStyle/>
          <a:p>
            <a:r>
              <a:rPr lang="en-US" sz="1200" i="1" dirty="0">
                <a:latin typeface="Calibri" pitchFamily="34" charset="0"/>
              </a:rPr>
              <a:t>Sources</a:t>
            </a:r>
            <a:r>
              <a:rPr lang="en-US" sz="1200" dirty="0">
                <a:latin typeface="Calibri" pitchFamily="34" charset="0"/>
              </a:rPr>
              <a:t>: WHO, UNAIDS, and Jhpiego 2009; WHO, UNAIDS, and Jhpiego 2010a; WHO, UNAIDS, and Jhpiego 2010b; WHO, UNAIDS, and Jhpiego 2010c</a:t>
            </a:r>
          </a:p>
        </p:txBody>
      </p:sp>
      <p:sp>
        <p:nvSpPr>
          <p:cNvPr id="26629" name="Text Box 6"/>
          <p:cNvSpPr txBox="1">
            <a:spLocks noChangeArrowheads="1"/>
          </p:cNvSpPr>
          <p:nvPr/>
        </p:nvSpPr>
        <p:spPr bwMode="auto">
          <a:xfrm>
            <a:off x="3494314" y="1126952"/>
            <a:ext cx="5105400" cy="3416320"/>
          </a:xfrm>
          <a:prstGeom prst="rect">
            <a:avLst/>
          </a:prstGeom>
          <a:noFill/>
          <a:ln w="9525">
            <a:noFill/>
            <a:miter lim="800000"/>
            <a:headEnd/>
            <a:tailEnd/>
          </a:ln>
        </p:spPr>
        <p:txBody>
          <a:bodyPr>
            <a:spAutoFit/>
          </a:bodyPr>
          <a:lstStyle/>
          <a:p>
            <a:pPr>
              <a:spcBef>
                <a:spcPct val="50000"/>
              </a:spcBef>
            </a:pPr>
            <a:r>
              <a:rPr lang="en-US" dirty="0">
                <a:latin typeface="Calibri" pitchFamily="34" charset="0"/>
                <a:cs typeface="Calibri" pitchFamily="34" charset="0"/>
              </a:rPr>
              <a:t>The </a:t>
            </a:r>
            <a:r>
              <a:rPr lang="en-US" b="1" i="1" dirty="0">
                <a:latin typeface="Calibri" pitchFamily="34" charset="0"/>
                <a:cs typeface="Calibri" pitchFamily="34" charset="0"/>
              </a:rPr>
              <a:t>Manual for Male Circumcision under Local Anaesthesia</a:t>
            </a:r>
            <a:r>
              <a:rPr lang="en-US" b="1" dirty="0">
                <a:latin typeface="Calibri" pitchFamily="34" charset="0"/>
                <a:cs typeface="Calibri" pitchFamily="34" charset="0"/>
              </a:rPr>
              <a:t> </a:t>
            </a:r>
            <a:r>
              <a:rPr lang="en-US" dirty="0">
                <a:latin typeface="Calibri" pitchFamily="34" charset="0"/>
                <a:cs typeface="Calibri" pitchFamily="34" charset="0"/>
              </a:rPr>
              <a:t>provides technical guidance and information on comprehensive MC services.</a:t>
            </a:r>
          </a:p>
          <a:p>
            <a:pPr>
              <a:spcBef>
                <a:spcPct val="50000"/>
              </a:spcBef>
            </a:pPr>
            <a:r>
              <a:rPr lang="en-US" dirty="0">
                <a:latin typeface="Calibri" pitchFamily="34" charset="0"/>
                <a:cs typeface="Calibri" pitchFamily="34" charset="0"/>
              </a:rPr>
              <a:t>Technical guidance is provided on the surgical procedures for performing circumcisions for males of all ages – adults and adolescents, young boys, and neonates</a:t>
            </a:r>
            <a:r>
              <a:rPr lang="en-US" dirty="0" smtClean="0">
                <a:latin typeface="Calibri" pitchFamily="34" charset="0"/>
                <a:cs typeface="Calibri" pitchFamily="34" charset="0"/>
              </a:rPr>
              <a:t>.</a:t>
            </a:r>
          </a:p>
          <a:p>
            <a:pPr>
              <a:spcBef>
                <a:spcPct val="50000"/>
              </a:spcBef>
            </a:pPr>
            <a:r>
              <a:rPr lang="en-US" dirty="0">
                <a:latin typeface="Calibri" pitchFamily="34" charset="0"/>
                <a:cs typeface="Calibri" pitchFamily="34" charset="0"/>
              </a:rPr>
              <a:t>These materials are designed for use by qualified clinical trainers to instruct health service providers on how to offer MC competently to adults and adolescents under local anesthesia</a:t>
            </a:r>
            <a:r>
              <a:rPr lang="en-US" dirty="0" smtClean="0">
                <a:latin typeface="Calibri" pitchFamily="34" charset="0"/>
                <a:cs typeface="Calibri" pitchFamily="34" charset="0"/>
              </a:rPr>
              <a:t>.</a:t>
            </a:r>
          </a:p>
        </p:txBody>
      </p:sp>
      <p:sp>
        <p:nvSpPr>
          <p:cNvPr id="2" name="TextBox 1"/>
          <p:cNvSpPr txBox="1"/>
          <p:nvPr/>
        </p:nvSpPr>
        <p:spPr>
          <a:xfrm>
            <a:off x="609600" y="4824656"/>
            <a:ext cx="7848600" cy="923330"/>
          </a:xfrm>
          <a:prstGeom prst="rect">
            <a:avLst/>
          </a:prstGeom>
          <a:noFill/>
        </p:spPr>
        <p:txBody>
          <a:bodyPr wrap="square" rtlCol="0">
            <a:spAutoFit/>
          </a:bodyPr>
          <a:lstStyle/>
          <a:p>
            <a:r>
              <a:rPr lang="en-US" dirty="0">
                <a:latin typeface="Calibri" pitchFamily="34" charset="0"/>
                <a:cs typeface="Calibri" pitchFamily="34" charset="0"/>
              </a:rPr>
              <a:t>The </a:t>
            </a:r>
            <a:r>
              <a:rPr lang="en-US" b="1" i="1" dirty="0">
                <a:latin typeface="Calibri" pitchFamily="34" charset="0"/>
                <a:cs typeface="Calibri" pitchFamily="34" charset="0"/>
              </a:rPr>
              <a:t>MC self-paced learning resource package </a:t>
            </a:r>
            <a:r>
              <a:rPr lang="en-US" dirty="0">
                <a:latin typeface="Calibri" pitchFamily="34" charset="0"/>
                <a:cs typeface="Calibri" pitchFamily="34" charset="0"/>
              </a:rPr>
              <a:t>includes the </a:t>
            </a:r>
            <a:r>
              <a:rPr lang="en-US" b="1" dirty="0">
                <a:latin typeface="Calibri" pitchFamily="34" charset="0"/>
                <a:cs typeface="Calibri" pitchFamily="34" charset="0"/>
              </a:rPr>
              <a:t>reference manual</a:t>
            </a:r>
            <a:r>
              <a:rPr lang="en-US" dirty="0">
                <a:latin typeface="Calibri" pitchFamily="34" charset="0"/>
                <a:cs typeface="Calibri" pitchFamily="34" charset="0"/>
              </a:rPr>
              <a:t>, a </a:t>
            </a:r>
            <a:r>
              <a:rPr lang="en-US" b="1" dirty="0">
                <a:latin typeface="Calibri" pitchFamily="34" charset="0"/>
                <a:cs typeface="Calibri" pitchFamily="34" charset="0"/>
              </a:rPr>
              <a:t>course guide for trainers</a:t>
            </a:r>
            <a:r>
              <a:rPr lang="en-US" dirty="0">
                <a:latin typeface="Calibri" pitchFamily="34" charset="0"/>
                <a:cs typeface="Calibri" pitchFamily="34" charset="0"/>
              </a:rPr>
              <a:t>, a </a:t>
            </a:r>
            <a:r>
              <a:rPr lang="en-US" b="1" dirty="0">
                <a:latin typeface="Calibri" pitchFamily="34" charset="0"/>
                <a:cs typeface="Calibri" pitchFamily="34" charset="0"/>
              </a:rPr>
              <a:t>course workbook for participants</a:t>
            </a:r>
            <a:r>
              <a:rPr lang="en-US" dirty="0">
                <a:latin typeface="Calibri" pitchFamily="34" charset="0"/>
                <a:cs typeface="Calibri" pitchFamily="34" charset="0"/>
              </a:rPr>
              <a:t>, and a </a:t>
            </a:r>
            <a:r>
              <a:rPr lang="en-US" b="1" dirty="0">
                <a:latin typeface="Calibri" pitchFamily="34" charset="0"/>
                <a:cs typeface="Calibri" pitchFamily="34" charset="0"/>
              </a:rPr>
              <a:t>supplement on diathermy and service efficiency</a:t>
            </a:r>
            <a:r>
              <a:rPr lang="en-US" dirty="0" smtClean="0">
                <a:latin typeface="Calibri" pitchFamily="34" charset="0"/>
                <a:cs typeface="Calibri" pitchFamily="34" charset="0"/>
              </a:rPr>
              <a:t>.</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533400" y="443077"/>
            <a:ext cx="8229600" cy="792163"/>
          </a:xfrm>
        </p:spPr>
        <p:txBody>
          <a:bodyPr>
            <a:normAutofit/>
          </a:bodyPr>
          <a:lstStyle/>
          <a:p>
            <a:r>
              <a:rPr lang="en-US" dirty="0" smtClean="0"/>
              <a:t>WHO MC MOVE </a:t>
            </a:r>
          </a:p>
        </p:txBody>
      </p:sp>
      <p:pic>
        <p:nvPicPr>
          <p:cNvPr id="28674" name="Picture 1" descr="J:\PUBS\Renata\eLearning\Male Circumcision\Final JPGs for Web\Covers\MC-MOVE_WHO-1.jpg"/>
          <p:cNvPicPr>
            <a:picLocks noChangeAspect="1" noChangeArrowheads="1"/>
          </p:cNvPicPr>
          <p:nvPr/>
        </p:nvPicPr>
        <p:blipFill>
          <a:blip r:embed="rId3"/>
          <a:srcRect/>
          <a:stretch>
            <a:fillRect/>
          </a:stretch>
        </p:blipFill>
        <p:spPr bwMode="auto">
          <a:xfrm>
            <a:off x="685800" y="1295400"/>
            <a:ext cx="2406650" cy="3505200"/>
          </a:xfrm>
          <a:prstGeom prst="rect">
            <a:avLst/>
          </a:prstGeom>
          <a:noFill/>
          <a:ln w="9525">
            <a:noFill/>
            <a:miter lim="800000"/>
            <a:headEnd/>
            <a:tailEnd/>
          </a:ln>
        </p:spPr>
      </p:pic>
      <p:sp>
        <p:nvSpPr>
          <p:cNvPr id="28675" name="Rectangle 4"/>
          <p:cNvSpPr>
            <a:spLocks noChangeArrowheads="1"/>
          </p:cNvSpPr>
          <p:nvPr/>
        </p:nvSpPr>
        <p:spPr bwMode="auto">
          <a:xfrm>
            <a:off x="3483429" y="1110047"/>
            <a:ext cx="4800600" cy="3908762"/>
          </a:xfrm>
          <a:prstGeom prst="rect">
            <a:avLst/>
          </a:prstGeom>
          <a:noFill/>
          <a:ln w="9525">
            <a:noFill/>
            <a:miter lim="800000"/>
            <a:headEnd/>
            <a:tailEnd/>
          </a:ln>
        </p:spPr>
        <p:txBody>
          <a:bodyPr>
            <a:spAutoFit/>
          </a:bodyPr>
          <a:lstStyle/>
          <a:p>
            <a:pPr>
              <a:spcBef>
                <a:spcPct val="50000"/>
              </a:spcBef>
            </a:pPr>
            <a:r>
              <a:rPr lang="en-US" sz="2000" dirty="0" smtClean="0">
                <a:latin typeface="Calibri" pitchFamily="34" charset="0"/>
              </a:rPr>
              <a:t>WHO's </a:t>
            </a:r>
            <a:r>
              <a:rPr lang="en-US" sz="2000" b="1" i="1" dirty="0" smtClean="0">
                <a:latin typeface="Calibri" pitchFamily="34" charset="0"/>
              </a:rPr>
              <a:t>Considerations for Implementing Models for Optimizing the Volume and Efficiency of Male Circumcision Services </a:t>
            </a:r>
            <a:r>
              <a:rPr lang="en-US" sz="2000" dirty="0" smtClean="0">
                <a:latin typeface="Calibri" pitchFamily="34" charset="0"/>
              </a:rPr>
              <a:t>provides </a:t>
            </a:r>
            <a:r>
              <a:rPr lang="en-US" sz="2000" dirty="0">
                <a:latin typeface="Calibri" pitchFamily="34" charset="0"/>
              </a:rPr>
              <a:t>guidance to program managers who are involved in setting up or strengthening MC services.</a:t>
            </a:r>
          </a:p>
          <a:p>
            <a:pPr>
              <a:spcBef>
                <a:spcPct val="50000"/>
              </a:spcBef>
            </a:pPr>
            <a:r>
              <a:rPr lang="en-US" sz="2000" dirty="0">
                <a:latin typeface="Calibri" pitchFamily="34" charset="0"/>
              </a:rPr>
              <a:t>The document outlines considerations and options for organizing adult medical MC surgical services, with the goal of improving efficiency and service volume while assuring a safe service of high quality. </a:t>
            </a:r>
          </a:p>
          <a:p>
            <a:pPr eaLnBrk="0" hangingPunct="0">
              <a:spcBef>
                <a:spcPct val="50000"/>
              </a:spcBef>
            </a:pPr>
            <a:r>
              <a:rPr lang="en-US" sz="1200" i="1" dirty="0" smtClean="0">
                <a:latin typeface="Calibri" pitchFamily="34" charset="0"/>
              </a:rPr>
              <a:t>Source</a:t>
            </a:r>
            <a:r>
              <a:rPr lang="en-US" sz="1200" dirty="0">
                <a:latin typeface="Calibri" pitchFamily="34" charset="0"/>
              </a:rPr>
              <a:t>: WHO 2010</a:t>
            </a:r>
          </a:p>
        </p:txBody>
      </p:sp>
      <p:sp>
        <p:nvSpPr>
          <p:cNvPr id="28676" name="Text Box 5"/>
          <p:cNvSpPr txBox="1">
            <a:spLocks noChangeArrowheads="1"/>
          </p:cNvSpPr>
          <p:nvPr/>
        </p:nvSpPr>
        <p:spPr bwMode="auto">
          <a:xfrm>
            <a:off x="1151631" y="5105399"/>
            <a:ext cx="6629400" cy="1000274"/>
          </a:xfrm>
          <a:prstGeom prst="rect">
            <a:avLst/>
          </a:prstGeom>
          <a:noFill/>
          <a:ln w="9525">
            <a:solidFill>
              <a:schemeClr val="tx1"/>
            </a:solidFill>
            <a:miter lim="800000"/>
            <a:headEnd/>
            <a:tailEnd/>
          </a:ln>
        </p:spPr>
        <p:txBody>
          <a:bodyPr wrap="square">
            <a:spAutoFit/>
          </a:bodyPr>
          <a:lstStyle/>
          <a:p>
            <a:pPr eaLnBrk="0" hangingPunct="0">
              <a:spcBef>
                <a:spcPct val="50000"/>
              </a:spcBef>
            </a:pPr>
            <a:r>
              <a:rPr lang="en-US" dirty="0">
                <a:latin typeface="Calibri" pitchFamily="34" charset="0"/>
              </a:rPr>
              <a:t>The document does not recommend a single efficiency model.</a:t>
            </a:r>
          </a:p>
          <a:p>
            <a:pPr eaLnBrk="0" hangingPunct="0">
              <a:spcBef>
                <a:spcPts val="600"/>
              </a:spcBef>
            </a:pPr>
            <a:r>
              <a:rPr lang="en-US" dirty="0">
                <a:latin typeface="Calibri" pitchFamily="34" charset="0"/>
              </a:rPr>
              <a:t>Rather, it proposes options for consideration, depending on country circumstances and the local context.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533400" y="320840"/>
            <a:ext cx="8229600" cy="792162"/>
          </a:xfrm>
        </p:spPr>
        <p:txBody>
          <a:bodyPr>
            <a:normAutofit/>
          </a:bodyPr>
          <a:lstStyle/>
          <a:p>
            <a:r>
              <a:rPr lang="en-US" sz="3000" dirty="0" smtClean="0"/>
              <a:t>Commodities and Supply Chain Management</a:t>
            </a:r>
          </a:p>
        </p:txBody>
      </p:sp>
      <p:pic>
        <p:nvPicPr>
          <p:cNvPr id="30722" name="Content Placeholder 3"/>
          <p:cNvPicPr>
            <a:picLocks noGrp="1" noChangeAspect="1"/>
          </p:cNvPicPr>
          <p:nvPr>
            <p:ph idx="1"/>
          </p:nvPr>
        </p:nvPicPr>
        <p:blipFill>
          <a:blip r:embed="rId3"/>
          <a:srcRect/>
          <a:stretch>
            <a:fillRect/>
          </a:stretch>
        </p:blipFill>
        <p:spPr>
          <a:xfrm>
            <a:off x="609600" y="992315"/>
            <a:ext cx="3043238" cy="3806825"/>
          </a:xfrm>
        </p:spPr>
      </p:pic>
      <p:sp>
        <p:nvSpPr>
          <p:cNvPr id="30723" name="Rectangle 4"/>
          <p:cNvSpPr>
            <a:spLocks noChangeArrowheads="1"/>
          </p:cNvSpPr>
          <p:nvPr/>
        </p:nvSpPr>
        <p:spPr bwMode="auto">
          <a:xfrm>
            <a:off x="3848389" y="1495936"/>
            <a:ext cx="4517571" cy="2585323"/>
          </a:xfrm>
          <a:prstGeom prst="rect">
            <a:avLst/>
          </a:prstGeom>
          <a:noFill/>
          <a:ln w="9525">
            <a:noFill/>
            <a:miter lim="800000"/>
            <a:headEnd/>
            <a:tailEnd/>
          </a:ln>
        </p:spPr>
        <p:txBody>
          <a:bodyPr wrap="square">
            <a:spAutoFit/>
          </a:bodyPr>
          <a:lstStyle/>
          <a:p>
            <a:r>
              <a:rPr lang="en-US" dirty="0">
                <a:latin typeface="Calibri" pitchFamily="34" charset="0"/>
              </a:rPr>
              <a:t>This report</a:t>
            </a:r>
            <a:r>
              <a:rPr lang="en-US" dirty="0" smtClean="0">
                <a:latin typeface="Calibri" pitchFamily="34" charset="0"/>
              </a:rPr>
              <a:t>, titled </a:t>
            </a:r>
            <a:r>
              <a:rPr lang="en-US" b="1" i="1" dirty="0" smtClean="0">
                <a:latin typeface="Calibri" pitchFamily="34" charset="0"/>
              </a:rPr>
              <a:t>PEPFAR MC Partners’ Meeting: Commodities and Improved Coordination of Male Circumcision for HIV Prevention</a:t>
            </a:r>
            <a:r>
              <a:rPr lang="en-US" i="1" dirty="0" smtClean="0">
                <a:latin typeface="Calibri" pitchFamily="34" charset="0"/>
              </a:rPr>
              <a:t>,</a:t>
            </a:r>
            <a:r>
              <a:rPr lang="en-US" dirty="0" smtClean="0">
                <a:latin typeface="Calibri" pitchFamily="34" charset="0"/>
              </a:rPr>
              <a:t> provides </a:t>
            </a:r>
            <a:r>
              <a:rPr lang="en-US" dirty="0">
                <a:latin typeface="Calibri" pitchFamily="34" charset="0"/>
              </a:rPr>
              <a:t>highlights from a meeting of MC implementing partners, held in May 2009, to discuss issues related to supply chain management and to produce a comprehensive list of MC commodities. (PEPFAR MC Technical Working Group 2009)</a:t>
            </a:r>
          </a:p>
        </p:txBody>
      </p:sp>
      <p:sp>
        <p:nvSpPr>
          <p:cNvPr id="30724" name="Text Box 5"/>
          <p:cNvSpPr txBox="1">
            <a:spLocks noChangeArrowheads="1"/>
          </p:cNvSpPr>
          <p:nvPr/>
        </p:nvSpPr>
        <p:spPr bwMode="auto">
          <a:xfrm>
            <a:off x="489857" y="4832680"/>
            <a:ext cx="8382000" cy="1477328"/>
          </a:xfrm>
          <a:prstGeom prst="rect">
            <a:avLst/>
          </a:prstGeom>
          <a:noFill/>
          <a:ln w="9525">
            <a:noFill/>
            <a:miter lim="800000"/>
            <a:headEnd/>
            <a:tailEnd/>
          </a:ln>
        </p:spPr>
        <p:txBody>
          <a:bodyPr wrap="square">
            <a:spAutoFit/>
          </a:bodyPr>
          <a:lstStyle/>
          <a:p>
            <a:pPr eaLnBrk="0" hangingPunct="0">
              <a:spcBef>
                <a:spcPct val="30000"/>
              </a:spcBef>
            </a:pPr>
            <a:r>
              <a:rPr lang="en-US" dirty="0">
                <a:latin typeface="Calibri" pitchFamily="34" charset="0"/>
              </a:rPr>
              <a:t>In addition, an abstract, based on this meeting, </a:t>
            </a:r>
            <a:r>
              <a:rPr lang="en-US" dirty="0" smtClean="0">
                <a:latin typeface="Calibri" pitchFamily="34" charset="0"/>
              </a:rPr>
              <a:t>titled </a:t>
            </a:r>
            <a:r>
              <a:rPr lang="en-US" b="1" dirty="0" smtClean="0">
                <a:latin typeface="Calibri" pitchFamily="34" charset="0"/>
              </a:rPr>
              <a:t>“Supply Chain Management System and Standard List of Commodities Required to Scale Up Male Circumcision Service for HIV Prevention,"</a:t>
            </a:r>
            <a:r>
              <a:rPr lang="en-US" dirty="0" smtClean="0">
                <a:latin typeface="Calibri" pitchFamily="34" charset="0"/>
              </a:rPr>
              <a:t> </a:t>
            </a:r>
            <a:r>
              <a:rPr lang="en-US" dirty="0">
                <a:latin typeface="Calibri" pitchFamily="34" charset="0"/>
              </a:rPr>
              <a:t>(Njeuhmeli et al. 2010b) summarizes options, kits, etc. that have been designed and developed to date. The abstract also summarizes lessons learned in this area and next steps.</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OPEN" val="0"/>
</p:tagLst>
</file>

<file path=ppt/theme/theme1.xml><?xml version="1.0" encoding="utf-8"?>
<a:theme xmlns:a="http://schemas.openxmlformats.org/drawingml/2006/main" name="MC">
  <a:themeElements>
    <a:clrScheme name="Global Health">
      <a:dk1>
        <a:sysClr val="windowText" lastClr="000000"/>
      </a:dk1>
      <a:lt1>
        <a:sysClr val="window" lastClr="FFFFFF"/>
      </a:lt1>
      <a:dk2>
        <a:srgbClr val="2B5354"/>
      </a:dk2>
      <a:lt2>
        <a:srgbClr val="E5D38F"/>
      </a:lt2>
      <a:accent1>
        <a:srgbClr val="336766"/>
      </a:accent1>
      <a:accent2>
        <a:srgbClr val="C96928"/>
      </a:accent2>
      <a:accent3>
        <a:srgbClr val="983520"/>
      </a:accent3>
      <a:accent4>
        <a:srgbClr val="557D7D"/>
      </a:accent4>
      <a:accent5>
        <a:srgbClr val="414388"/>
      </a:accent5>
      <a:accent6>
        <a:srgbClr val="FFE6B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MC</Template>
  <TotalTime>2580</TotalTime>
  <Words>2597</Words>
  <Application>Microsoft Office PowerPoint</Application>
  <PresentationFormat>On-screen Show (4:3)</PresentationFormat>
  <Paragraphs>260</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MC</vt:lpstr>
      <vt:lpstr>Male Circumcision:  Policy &amp; Programming</vt:lpstr>
      <vt:lpstr>Knowledge Check</vt:lpstr>
      <vt:lpstr>Knowledge Check (continued)</vt:lpstr>
      <vt:lpstr>Clearinghouse on Male Circumcision for HIV Prevention</vt:lpstr>
      <vt:lpstr>WHO/UNAIDS: New Data on Male Circumcision and HIV Prevention: Policy and Programme Implications </vt:lpstr>
      <vt:lpstr>PSI MC Counseling Curriculum </vt:lpstr>
      <vt:lpstr>MC Self-Paced Learning Resource Package </vt:lpstr>
      <vt:lpstr>WHO MC MOVE </vt:lpstr>
      <vt:lpstr>Commodities and Supply Chain Management</vt:lpstr>
      <vt:lpstr>Operational Guidance for Scaling Up MC Services for HIV Prevention </vt:lpstr>
      <vt:lpstr>MC Quality Assurance Guide and Quality Assessment Toolkit </vt:lpstr>
      <vt:lpstr>USAID/HPI and UNAIDS DMPPT</vt:lpstr>
      <vt:lpstr>Costing and Impact </vt:lpstr>
      <vt:lpstr>Costing and Impact (continued)</vt:lpstr>
      <vt:lpstr>Monitoring &amp; Evaluation </vt:lpstr>
      <vt:lpstr>Monitoring &amp; Evaluation (continued) </vt:lpstr>
      <vt:lpstr>Additional MC Resources Available Online</vt:lpstr>
      <vt:lpstr>Knowledge Recap</vt:lpstr>
      <vt:lpstr>Knowledge Recap (continued)</vt:lpstr>
      <vt:lpstr>Key Resources  Knowledge Recap Answer Key</vt:lpstr>
      <vt:lpstr>Key Resources  Knowledge Recap Answer Key (continued)</vt:lpstr>
    </vt:vector>
  </TitlesOfParts>
  <Company>Jhpiego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Male Circumcision:  Policy &amp; Programming</dc:title>
  <dc:creator>Trudy Conley</dc:creator>
  <cp:lastModifiedBy>CMerriman</cp:lastModifiedBy>
  <cp:revision>256</cp:revision>
  <cp:lastPrinted>2011-08-19T16:59:45Z</cp:lastPrinted>
  <dcterms:created xsi:type="dcterms:W3CDTF">2011-05-04T19:03:04Z</dcterms:created>
  <dcterms:modified xsi:type="dcterms:W3CDTF">2011-08-19T17:15:17Z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01_MC_Protect Against HIV</vt:lpwstr>
  </property>
  <property fmtid="{D5CDD505-2E9C-101B-9397-08002B2CF9AE}" pid="4" name="ArticulateGUID">
    <vt:lpwstr>F8B541CD-F01A-4DD1-B91C-FB833331ADE5</vt:lpwstr>
  </property>
  <property fmtid="{D5CDD505-2E9C-101B-9397-08002B2CF9AE}" pid="5" name="ArticulateProjectFull">
    <vt:lpwstr>J:\PUBS\Chris\Male Circumcision PowerPoints\12_MC_Key Resources.ppta</vt:lpwstr>
  </property>
</Properties>
</file>