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8" r:id="rId2"/>
    <p:sldId id="259" r:id="rId3"/>
    <p:sldId id="287" r:id="rId4"/>
    <p:sldId id="303" r:id="rId5"/>
    <p:sldId id="320" r:id="rId6"/>
    <p:sldId id="304" r:id="rId7"/>
    <p:sldId id="321" r:id="rId8"/>
    <p:sldId id="305" r:id="rId9"/>
    <p:sldId id="322" r:id="rId10"/>
    <p:sldId id="306" r:id="rId11"/>
    <p:sldId id="307" r:id="rId12"/>
    <p:sldId id="323" r:id="rId13"/>
    <p:sldId id="308" r:id="rId14"/>
    <p:sldId id="324" r:id="rId15"/>
    <p:sldId id="309" r:id="rId16"/>
    <p:sldId id="325" r:id="rId17"/>
    <p:sldId id="310" r:id="rId18"/>
    <p:sldId id="326" r:id="rId19"/>
    <p:sldId id="311" r:id="rId20"/>
    <p:sldId id="327" r:id="rId21"/>
    <p:sldId id="312" r:id="rId22"/>
    <p:sldId id="313" r:id="rId23"/>
    <p:sldId id="328" r:id="rId24"/>
    <p:sldId id="314" r:id="rId25"/>
    <p:sldId id="329" r:id="rId26"/>
    <p:sldId id="315" r:id="rId27"/>
    <p:sldId id="330" r:id="rId28"/>
    <p:sldId id="316" r:id="rId29"/>
    <p:sldId id="331" r:id="rId30"/>
    <p:sldId id="317" r:id="rId31"/>
    <p:sldId id="332" r:id="rId32"/>
    <p:sldId id="318" r:id="rId33"/>
    <p:sldId id="335" r:id="rId34"/>
    <p:sldId id="333" r:id="rId35"/>
    <p:sldId id="334" r:id="rId36"/>
  </p:sldIdLst>
  <p:sldSz cx="9144000" cy="6858000" type="screen4x3"/>
  <p:notesSz cx="6858000" cy="9144000"/>
  <p:custDataLst>
    <p:tags r:id="rId3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eSUK8WJ7r+jXSdukeGxQBA==" hashData="r7rw3eZwPMmdaNCI1ZzdjNIdeH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68100" autoAdjust="0"/>
  </p:normalViewPr>
  <p:slideViewPr>
    <p:cSldViewPr>
      <p:cViewPr varScale="1">
        <p:scale>
          <a:sx n="65" d="100"/>
          <a:sy n="65" d="100"/>
        </p:scale>
        <p:origin x="-912" y="-82"/>
      </p:cViewPr>
      <p:guideLst>
        <p:guide orient="horz" pos="2160"/>
        <p:guide orient="horz" pos="1332"/>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100" d="100"/>
          <a:sy n="100" d="100"/>
        </p:scale>
        <p:origin x="-2028" y="10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268555E-DA8E-4ADD-95C6-89720BF05EA3}" type="datetimeFigureOut">
              <a:rPr lang="en-US"/>
              <a:pPr>
                <a:defRPr/>
              </a:pPr>
              <a:t>8/19/2011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173C556-38F0-4E9F-A415-727CFE3CCFC9}" type="slidenum">
              <a:rPr lang="en-US"/>
              <a:pPr>
                <a:defRPr/>
              </a:pPr>
              <a:t>‹#›</a:t>
            </a:fld>
            <a:endParaRPr lang="en-US" dirty="0"/>
          </a:p>
        </p:txBody>
      </p:sp>
    </p:spTree>
    <p:extLst>
      <p:ext uri="{BB962C8B-B14F-4D97-AF65-F5344CB8AC3E}">
        <p14:creationId xmlns:p14="http://schemas.microsoft.com/office/powerpoint/2010/main" val="2992185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E9E65FB-7DF3-4EA8-BB16-7C82560A515E}" type="slidenum">
              <a:rPr lang="en-US" sz="1200">
                <a:latin typeface="Calibri" pitchFamily="34" charset="0"/>
              </a:rPr>
              <a:pPr algn="r"/>
              <a:t>1</a:t>
            </a:fld>
            <a:endParaRPr lang="en-US" sz="1200" dirty="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2F144D-953F-4AC3-9F96-57E9B2A86A07}" type="slidenum">
              <a:rPr lang="en-US"/>
              <a:pPr fontAlgn="base">
                <a:spcBef>
                  <a:spcPct val="0"/>
                </a:spcBef>
                <a:spcAft>
                  <a:spcPct val="0"/>
                </a:spcAft>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3B7213-9061-49A3-80FD-E7D82980D1EB}" type="slidenum">
              <a:rPr lang="en-US"/>
              <a:pPr fontAlgn="base">
                <a:spcBef>
                  <a:spcPct val="0"/>
                </a:spcBef>
                <a:spcAft>
                  <a:spcPct val="0"/>
                </a:spcAft>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3789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EF50A8D-CCAF-4988-8408-32EC0E20403A}" type="slidenum">
              <a:rPr lang="en-US" sz="1200">
                <a:latin typeface="Calibri" pitchFamily="34" charset="0"/>
              </a:rPr>
              <a:pPr algn="r"/>
              <a:t>12</a:t>
            </a:fld>
            <a:endParaRPr lang="en-US" sz="1200" dirty="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
            </a:r>
            <a:br>
              <a:rPr lang="en-US" dirty="0" smtClean="0"/>
            </a:br>
            <a:endParaRPr lang="en-US" dirty="0" smtClean="0"/>
          </a:p>
          <a:p>
            <a:pPr eaLnBrk="1" hangingPunct="1">
              <a:spcBef>
                <a:spcPct val="0"/>
              </a:spcBef>
            </a:pPr>
            <a:endParaRPr lang="en-US" i="1" dirty="0"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6CC996-F197-4CCD-BDCC-91D0842D8789}" type="slidenum">
              <a:rPr lang="en-US"/>
              <a:pPr fontAlgn="base">
                <a:spcBef>
                  <a:spcPct val="0"/>
                </a:spcBef>
                <a:spcAft>
                  <a:spcPct val="0"/>
                </a:spcAft>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9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0B30D1B-C9B5-4F7B-B7BA-03B0D08F1E6B}" type="slidenum">
              <a:rPr lang="en-US" sz="1200">
                <a:latin typeface="Calibri" pitchFamily="34" charset="0"/>
              </a:rPr>
              <a:pPr algn="r"/>
              <a:t>14</a:t>
            </a:fld>
            <a:endParaRPr lang="en-US" sz="1200" dirty="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2DD457-A1F0-4517-B1AF-E8983FD035B7}" type="slidenum">
              <a:rPr lang="en-US"/>
              <a:pPr fontAlgn="base">
                <a:spcBef>
                  <a:spcPct val="0"/>
                </a:spcBef>
                <a:spcAft>
                  <a:spcPct val="0"/>
                </a:spcAft>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460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EB40A1D-84F0-4BE7-ABEC-9CF1522F0D35}" type="slidenum">
              <a:rPr lang="en-US" sz="1200">
                <a:latin typeface="Calibri" pitchFamily="34" charset="0"/>
              </a:rPr>
              <a:pPr algn="r"/>
              <a:t>16</a:t>
            </a:fld>
            <a:endParaRPr lang="en-US" sz="1200" dirty="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a:p>
            <a:pPr eaLnBrk="1" hangingPunct="1">
              <a:spcBef>
                <a:spcPct val="0"/>
              </a:spcBef>
            </a:pPr>
            <a:endParaRPr lang="en-US" dirty="0"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2E5F69-1401-4342-985A-E0AFD164DA04}" type="slidenum">
              <a:rPr lang="en-US"/>
              <a:pPr fontAlgn="base">
                <a:spcBef>
                  <a:spcPct val="0"/>
                </a:spcBef>
                <a:spcAft>
                  <a:spcPct val="0"/>
                </a:spcAft>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017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5CFAD7B-61CA-46A1-9B97-C94017D01493}" type="slidenum">
              <a:rPr lang="en-US" sz="1200">
                <a:latin typeface="Calibri" pitchFamily="34" charset="0"/>
              </a:rPr>
              <a:pPr algn="r"/>
              <a:t>18</a:t>
            </a:fld>
            <a:endParaRPr lang="en-US" sz="1200" dirty="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6CC74D-9AF9-4ED7-8F1B-18FD21883CCA}" type="slidenum">
              <a:rPr lang="en-US"/>
              <a:pPr fontAlgn="base">
                <a:spcBef>
                  <a:spcPct val="0"/>
                </a:spcBef>
                <a:spcAft>
                  <a:spcPct val="0"/>
                </a:spcAft>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741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47FFE68-3F8D-4414-AD08-F0E206F46E52}" type="slidenum">
              <a:rPr lang="en-US" sz="1200">
                <a:latin typeface="Calibri" pitchFamily="34" charset="0"/>
              </a:rPr>
              <a:pPr algn="r"/>
              <a:t>2</a:t>
            </a:fld>
            <a:endParaRPr lang="en-US" sz="1200" dirty="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5427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5CE595C-0C38-45A8-877B-E6D50C68FED1}" type="slidenum">
              <a:rPr lang="en-US" sz="1200">
                <a:latin typeface="Calibri" pitchFamily="34" charset="0"/>
              </a:rPr>
              <a:pPr algn="r"/>
              <a:t>20</a:t>
            </a:fld>
            <a:endParaRPr lang="en-US" sz="1200" dirty="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0FB805-9686-4EA0-8072-37B865EE0C3D}" type="slidenum">
              <a:rPr lang="en-US"/>
              <a:pPr fontAlgn="base">
                <a:spcBef>
                  <a:spcPct val="0"/>
                </a:spcBef>
                <a:spcAft>
                  <a:spcPct val="0"/>
                </a:spcAft>
                <a:defRPr/>
              </a:pPr>
              <a:t>21</a:t>
            </a:fld>
            <a:endParaRPr lang="en-US" dirty="0"/>
          </a:p>
        </p:txBody>
      </p:sp>
      <p:sp>
        <p:nvSpPr>
          <p:cNvPr id="2" name="TextBox 1"/>
          <p:cNvSpPr txBox="1"/>
          <p:nvPr/>
        </p:nvSpPr>
        <p:spPr>
          <a:xfrm>
            <a:off x="1066800" y="4366349"/>
            <a:ext cx="4724400" cy="461665"/>
          </a:xfrm>
          <a:prstGeom prst="rect">
            <a:avLst/>
          </a:prstGeom>
          <a:solidFill>
            <a:srgbClr val="FFE6B7"/>
          </a:solidFill>
          <a:ln w="9525">
            <a:solidFill>
              <a:schemeClr val="tx1"/>
            </a:solidFill>
          </a:ln>
        </p:spPr>
        <p:txBody>
          <a:bodyPr wrap="square" rtlCol="0">
            <a:spAutoFit/>
          </a:bodyPr>
          <a:lstStyle/>
          <a:p>
            <a:pPr>
              <a:defRPr/>
            </a:pPr>
            <a:r>
              <a:rPr lang="en-US" sz="1200" b="1" dirty="0">
                <a:latin typeface="Calibri" pitchFamily="34" charset="0"/>
              </a:rPr>
              <a:t>Did You Know? </a:t>
            </a:r>
          </a:p>
          <a:p>
            <a:pPr>
              <a:defRPr/>
            </a:pPr>
            <a:r>
              <a:rPr lang="en-US" sz="1200" b="1" dirty="0">
                <a:latin typeface="Calibri" pitchFamily="34" charset="0"/>
              </a:rPr>
              <a:t>New efficiencies will evolve over time</a:t>
            </a:r>
            <a:r>
              <a:rPr lang="en-US" sz="1200" b="1" dirty="0" smtClean="0">
                <a:latin typeface="Calibri" pitchFamily="34" charset="0"/>
              </a:rPr>
              <a:t>.</a:t>
            </a:r>
            <a:endParaRPr 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D6738F-6E12-4261-8980-FFC0DF1EF946}" type="slidenum">
              <a:rPr lang="en-US"/>
              <a:pPr fontAlgn="base">
                <a:spcBef>
                  <a:spcPct val="0"/>
                </a:spcBef>
                <a:spcAft>
                  <a:spcPct val="0"/>
                </a:spcAft>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1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5380830-447D-4B6E-B496-B0A8538DB338}" type="slidenum">
              <a:rPr lang="en-US" sz="1200">
                <a:latin typeface="Calibri" pitchFamily="34" charset="0"/>
              </a:rPr>
              <a:pPr algn="r"/>
              <a:t>23</a:t>
            </a:fld>
            <a:endParaRPr lang="en-US" sz="1200" dirty="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7C0D5B-BEE3-47E1-990E-8C8A3B205364}" type="slidenum">
              <a:rPr lang="en-US"/>
              <a:pPr fontAlgn="base">
                <a:spcBef>
                  <a:spcPct val="0"/>
                </a:spcBef>
                <a:spcAft>
                  <a:spcPct val="0"/>
                </a:spcAft>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
        <p:nvSpPr>
          <p:cNvPr id="6451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9CDE6B7-6A69-4C0B-A644-70057E7DCB55}" type="slidenum">
              <a:rPr lang="en-US" sz="1200">
                <a:latin typeface="Calibri" pitchFamily="34" charset="0"/>
              </a:rPr>
              <a:pPr algn="r"/>
              <a:t>25</a:t>
            </a:fld>
            <a:endParaRPr lang="en-US" sz="1200" dirty="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136A4D-B7E8-448D-BBEF-F76602B66D02}" type="slidenum">
              <a:rPr lang="en-US"/>
              <a:pPr fontAlgn="base">
                <a:spcBef>
                  <a:spcPct val="0"/>
                </a:spcBef>
                <a:spcAft>
                  <a:spcPct val="0"/>
                </a:spcAft>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6861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C5CCE4E-E31E-4757-80A9-9C03E261A50B}" type="slidenum">
              <a:rPr lang="en-US" sz="1200">
                <a:latin typeface="Calibri" pitchFamily="34" charset="0"/>
              </a:rPr>
              <a:pPr algn="r"/>
              <a:t>27</a:t>
            </a:fld>
            <a:endParaRPr lang="en-US" sz="1200" dirty="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 typeface="Wingdings" pitchFamily="2" charset="2"/>
              <a:buChar char="§"/>
            </a:pPr>
            <a:endParaRPr lang="en-US" dirty="0"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C80595-6041-467E-8855-D2193AFB1769}" type="slidenum">
              <a:rPr lang="en-US"/>
              <a:pPr fontAlgn="base">
                <a:spcBef>
                  <a:spcPct val="0"/>
                </a:spcBef>
                <a:spcAft>
                  <a:spcPct val="0"/>
                </a:spcAft>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5CEEE23-F912-4F58-BDF4-43ECC8C91E55}" type="slidenum">
              <a:rPr lang="en-US" sz="1200">
                <a:latin typeface="Calibri" pitchFamily="34" charset="0"/>
              </a:rPr>
              <a:pPr algn="r"/>
              <a:t>29</a:t>
            </a:fld>
            <a:endParaRPr lang="en-US" sz="1200" dirty="0">
              <a:latin typeface="Calibri" pitchFamily="34" charset="0"/>
            </a:endParaRPr>
          </a:p>
        </p:txBody>
      </p:sp>
      <p:sp>
        <p:nvSpPr>
          <p:cNvPr id="2" name="TextBox 1"/>
          <p:cNvSpPr txBox="1"/>
          <p:nvPr/>
        </p:nvSpPr>
        <p:spPr>
          <a:xfrm>
            <a:off x="1066800" y="4438650"/>
            <a:ext cx="4800600" cy="1754326"/>
          </a:xfrm>
          <a:prstGeom prst="rect">
            <a:avLst/>
          </a:prstGeom>
          <a:solidFill>
            <a:srgbClr val="FFE6B7"/>
          </a:solidFill>
          <a:ln w="9525">
            <a:solidFill>
              <a:schemeClr val="tx1"/>
            </a:solidFill>
          </a:ln>
        </p:spPr>
        <p:txBody>
          <a:bodyPr wrap="square" rtlCol="0">
            <a:spAutoFit/>
          </a:bodyPr>
          <a:lstStyle/>
          <a:p>
            <a:r>
              <a:rPr lang="en-US" sz="1200" b="1" dirty="0" smtClean="0">
                <a:latin typeface="Calibri" pitchFamily="34" charset="0"/>
                <a:cs typeface="Calibri" pitchFamily="34" charset="0"/>
              </a:rPr>
              <a:t>Highlights</a:t>
            </a:r>
          </a:p>
          <a:p>
            <a:endParaRPr lang="en-US" sz="1200" b="1" dirty="0">
              <a:latin typeface="Calibri" pitchFamily="34" charset="0"/>
              <a:cs typeface="Calibri" pitchFamily="34" charset="0"/>
            </a:endParaRPr>
          </a:p>
          <a:p>
            <a:r>
              <a:rPr lang="en-US" sz="1200" b="1" dirty="0" smtClean="0">
                <a:latin typeface="Calibri" pitchFamily="34" charset="0"/>
                <a:cs typeface="Calibri" pitchFamily="34" charset="0"/>
              </a:rPr>
              <a:t>During the six-week MC campaign for HIV prevention in Iringa, Tanzania, (in June and July 2010) 10,352 MCs were completed in 36 days at five sites.</a:t>
            </a:r>
          </a:p>
          <a:p>
            <a:endParaRPr lang="en-US" sz="1200" b="1" dirty="0" smtClean="0">
              <a:latin typeface="Calibri" pitchFamily="34" charset="0"/>
              <a:cs typeface="Calibri" pitchFamily="34" charset="0"/>
            </a:endParaRPr>
          </a:p>
          <a:p>
            <a:r>
              <a:rPr lang="en-US" sz="1200" b="1" dirty="0" smtClean="0">
                <a:latin typeface="Calibri" pitchFamily="34" charset="0"/>
                <a:cs typeface="Calibri" pitchFamily="34" charset="0"/>
              </a:rPr>
              <a:t>After the campaign, sites have continued to perform MC.</a:t>
            </a:r>
          </a:p>
          <a:p>
            <a:endParaRPr lang="en-US" sz="1200" b="1" dirty="0">
              <a:latin typeface="Calibri" pitchFamily="34" charset="0"/>
              <a:cs typeface="Calibri" pitchFamily="34" charset="0"/>
            </a:endParaRPr>
          </a:p>
          <a:p>
            <a:r>
              <a:rPr lang="en-US" sz="1200" b="1" dirty="0" smtClean="0">
                <a:latin typeface="Calibri" pitchFamily="34" charset="0"/>
                <a:cs typeface="Calibri" pitchFamily="34" charset="0"/>
              </a:rPr>
              <a:t>In August 2010, approximately 1,000 MCs were completed.</a:t>
            </a:r>
            <a:endParaRPr lang="en-US" sz="1200" b="1" dirty="0">
              <a:latin typeface="Calibri" pitchFamily="34" charset="0"/>
              <a:cs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6ADAF1-B0FF-4399-9045-AE186CD5A013}" type="slidenum">
              <a:rPr lang="en-US"/>
              <a:pPr fontAlgn="base">
                <a:spcBef>
                  <a:spcPct val="0"/>
                </a:spcBef>
                <a:spcAft>
                  <a:spcPct val="0"/>
                </a:spcAft>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pPr>
            <a:endParaRPr lang="en-US" dirty="0"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DB9DFD-79D5-4558-B741-528B86159753}" type="slidenum">
              <a:rPr lang="en-US"/>
              <a:pPr fontAlgn="base">
                <a:spcBef>
                  <a:spcPct val="0"/>
                </a:spcBef>
                <a:spcAft>
                  <a:spcPct val="0"/>
                </a:spcAft>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pPr>
            <a:endParaRPr lang="en-US" dirty="0" smtClean="0"/>
          </a:p>
        </p:txBody>
      </p:sp>
      <p:sp>
        <p:nvSpPr>
          <p:cNvPr id="768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8B459C3-D3F9-4064-8AE6-64B7E384FCBB}" type="slidenum">
              <a:rPr lang="en-US" sz="1200">
                <a:latin typeface="Calibri" pitchFamily="34" charset="0"/>
              </a:rPr>
              <a:pPr algn="r"/>
              <a:t>31</a:t>
            </a:fld>
            <a:endParaRPr lang="en-US" sz="1200" dirty="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TextEdit="1"/>
          </p:cNvSpPr>
          <p:nvPr>
            <p:ph type="sldImg"/>
          </p:nvPr>
        </p:nvSpPr>
        <p:spPr bwMode="auto">
          <a:noFill/>
          <a:ln>
            <a:solidFill>
              <a:srgbClr val="000000"/>
            </a:solidFill>
            <a:miter lim="800000"/>
            <a:headEnd/>
            <a:tailEnd/>
          </a:ln>
        </p:spPr>
      </p:sp>
      <p:sp>
        <p:nvSpPr>
          <p:cNvPr id="78850"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88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5EAD134-1088-4490-B7D2-4C78F40709F4}" type="slidenum">
              <a:rPr lang="en-US" sz="1200">
                <a:latin typeface="Calibri" pitchFamily="34" charset="0"/>
              </a:rPr>
              <a:pPr algn="r"/>
              <a:t>32</a:t>
            </a:fld>
            <a:endParaRPr lang="en-US" sz="1200" dirty="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08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8DE860-D8A2-49B7-8601-89596931EE03}" type="slidenum">
              <a:rPr lang="en-US" sz="1200">
                <a:latin typeface="Calibri" pitchFamily="34" charset="0"/>
              </a:rPr>
              <a:pPr algn="r"/>
              <a:t>33</a:t>
            </a:fld>
            <a:endParaRPr lang="en-US" sz="1200" dirty="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TextEdit="1"/>
          </p:cNvSpPr>
          <p:nvPr>
            <p:ph type="sldImg"/>
          </p:nvPr>
        </p:nvSpPr>
        <p:spPr bwMode="auto">
          <a:noFill/>
          <a:ln>
            <a:solidFill>
              <a:srgbClr val="000000"/>
            </a:solidFill>
            <a:miter lim="800000"/>
            <a:headEnd/>
            <a:tailEnd/>
          </a:ln>
        </p:spPr>
      </p:sp>
      <p:sp>
        <p:nvSpPr>
          <p:cNvPr id="82946"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829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7B9989D-0CB7-4030-B328-86B6DE02F93C}" type="slidenum">
              <a:rPr lang="en-US" sz="1200">
                <a:latin typeface="Calibri" pitchFamily="34" charset="0"/>
              </a:rPr>
              <a:pPr algn="r"/>
              <a:t>34</a:t>
            </a:fld>
            <a:endParaRPr lang="en-US" sz="1200" dirty="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499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9478816-CBD7-4D0D-BD9E-DF880221A6C7}" type="slidenum">
              <a:rPr lang="en-US" sz="1200">
                <a:latin typeface="Calibri" pitchFamily="34" charset="0"/>
              </a:rPr>
              <a:pPr algn="r"/>
              <a:t>35</a:t>
            </a:fld>
            <a:endParaRPr lang="en-US" sz="1200"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previous session focused on ways to ensure that MC services achieve and sustain a high level of quality.</a:t>
            </a:r>
          </a:p>
          <a:p>
            <a:pPr eaLnBrk="1" hangingPunct="1">
              <a:spcBef>
                <a:spcPct val="0"/>
              </a:spcBef>
            </a:pPr>
            <a:endParaRPr lang="en-US" dirty="0"/>
          </a:p>
          <a:p>
            <a:pPr eaLnBrk="1" hangingPunct="1">
              <a:spcBef>
                <a:spcPct val="0"/>
              </a:spcBef>
            </a:pPr>
            <a:r>
              <a:rPr lang="en-US" dirty="0" smtClean="0"/>
              <a:t>This session explores a number of ways to optimize efficiency (e.g., task shifting, task sharing, sector booking, and efficient use of facility space).</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A0AD1F-CA33-4D6F-B62F-6ED34F8C1664}" type="slidenum">
              <a:rPr lang="en-US"/>
              <a:pPr fontAlgn="base">
                <a:spcBef>
                  <a:spcPct val="0"/>
                </a:spcBef>
                <a:spcAft>
                  <a:spcPct val="0"/>
                </a:spcAft>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142BA3-1FF2-47AC-BC6E-53988C9600EE}" type="slidenum">
              <a:rPr lang="en-US" sz="1200">
                <a:latin typeface="Calibri" pitchFamily="34" charset="0"/>
              </a:rPr>
              <a:pPr algn="r"/>
              <a:t>5</a:t>
            </a:fld>
            <a:endParaRPr lang="en-US" sz="120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en-US" dirty="0" smtClean="0"/>
              <a:t>The following is the list of ten main surgical steps:</a:t>
            </a:r>
          </a:p>
          <a:p>
            <a:pPr marL="228600" indent="-228600" eaLnBrk="1" hangingPunct="1">
              <a:spcBef>
                <a:spcPct val="0"/>
              </a:spcBef>
            </a:pPr>
            <a:endParaRPr lang="en-US" dirty="0" smtClean="0"/>
          </a:p>
          <a:p>
            <a:pPr marL="228600" indent="-228600" eaLnBrk="1" hangingPunct="1">
              <a:spcBef>
                <a:spcPct val="50000"/>
              </a:spcBef>
            </a:pPr>
            <a:r>
              <a:rPr lang="en-US" b="1" dirty="0" smtClean="0"/>
              <a:t>Main MC Surgical Steps</a:t>
            </a:r>
          </a:p>
          <a:p>
            <a:pPr marL="228600" indent="-228600" eaLnBrk="1" hangingPunct="1">
              <a:spcBef>
                <a:spcPct val="50000"/>
              </a:spcBef>
              <a:buFontTx/>
              <a:buAutoNum type="arabicPeriod"/>
            </a:pPr>
            <a:r>
              <a:rPr lang="en-US" dirty="0" smtClean="0"/>
              <a:t>Injection of local anesthesia</a:t>
            </a:r>
          </a:p>
          <a:p>
            <a:pPr marL="228600" indent="-228600" eaLnBrk="1" hangingPunct="1">
              <a:spcBef>
                <a:spcPct val="50000"/>
              </a:spcBef>
            </a:pPr>
            <a:r>
              <a:rPr lang="en-US" dirty="0" smtClean="0"/>
              <a:t>2. Surgical preparation (disinfection and draping of the site)</a:t>
            </a:r>
          </a:p>
          <a:p>
            <a:pPr marL="228600" indent="-228600" eaLnBrk="1" hangingPunct="1">
              <a:spcBef>
                <a:spcPct val="50000"/>
              </a:spcBef>
            </a:pPr>
            <a:r>
              <a:rPr lang="en-US" dirty="0" smtClean="0"/>
              <a:t>3. Marking</a:t>
            </a:r>
          </a:p>
          <a:p>
            <a:pPr marL="228600" indent="-228600" eaLnBrk="1" hangingPunct="1">
              <a:spcBef>
                <a:spcPct val="50000"/>
              </a:spcBef>
            </a:pPr>
            <a:r>
              <a:rPr lang="en-US" dirty="0" smtClean="0"/>
              <a:t>4. Palpation of glans (head of penis)</a:t>
            </a:r>
          </a:p>
          <a:p>
            <a:pPr marL="228600" indent="-228600" eaLnBrk="1" hangingPunct="1">
              <a:spcBef>
                <a:spcPct val="50000"/>
              </a:spcBef>
            </a:pPr>
            <a:r>
              <a:rPr lang="en-US" dirty="0" smtClean="0"/>
              <a:t>5. Placement of forceps</a:t>
            </a:r>
          </a:p>
          <a:p>
            <a:pPr marL="228600" indent="-228600" eaLnBrk="1" hangingPunct="1">
              <a:spcBef>
                <a:spcPct val="50000"/>
              </a:spcBef>
            </a:pPr>
            <a:r>
              <a:rPr lang="en-US" dirty="0" smtClean="0"/>
              <a:t>6. Surgical removal of the foreskin (including dissection for sleeve resection)</a:t>
            </a:r>
          </a:p>
          <a:p>
            <a:pPr marL="228600" indent="-228600" eaLnBrk="1" hangingPunct="1">
              <a:spcBef>
                <a:spcPct val="50000"/>
              </a:spcBef>
            </a:pPr>
            <a:r>
              <a:rPr lang="en-US" dirty="0" smtClean="0"/>
              <a:t>7. Hemostasis (stopping the bleeding)</a:t>
            </a:r>
          </a:p>
          <a:p>
            <a:pPr marL="228600" indent="-228600" eaLnBrk="1" hangingPunct="1">
              <a:spcBef>
                <a:spcPct val="50000"/>
              </a:spcBef>
            </a:pPr>
            <a:r>
              <a:rPr lang="en-US" dirty="0" smtClean="0"/>
              <a:t>8. Placement of four mattress sutures</a:t>
            </a:r>
          </a:p>
          <a:p>
            <a:pPr marL="228600" indent="-228600" eaLnBrk="1" hangingPunct="1">
              <a:spcBef>
                <a:spcPct val="50000"/>
              </a:spcBef>
            </a:pPr>
            <a:r>
              <a:rPr lang="en-US" dirty="0" smtClean="0"/>
              <a:t>9. Placement of simple interrupted sutures</a:t>
            </a:r>
          </a:p>
          <a:p>
            <a:pPr marL="228600" indent="-228600" eaLnBrk="1" hangingPunct="1">
              <a:spcBef>
                <a:spcPct val="50000"/>
              </a:spcBef>
            </a:pPr>
            <a:r>
              <a:rPr lang="en-US" dirty="0" smtClean="0"/>
              <a:t>10. Dressing</a:t>
            </a:r>
          </a:p>
          <a:p>
            <a:pPr marL="228600" indent="-228600" eaLnBrk="1" hangingPunct="1">
              <a:spcBef>
                <a:spcPct val="50000"/>
              </a:spcBef>
            </a:pPr>
            <a:r>
              <a:rPr lang="en-US" i="1" dirty="0" smtClean="0"/>
              <a:t>Source</a:t>
            </a:r>
            <a:r>
              <a:rPr lang="en-US" dirty="0" smtClean="0"/>
              <a:t>: WHO 2010</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CCECFC-8DE3-45FE-B577-205860971F19}" type="slidenum">
              <a:rPr lang="en-US"/>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FCC9906-BD3C-43CC-AD0E-5EAA0650DA45}" type="slidenum">
              <a:rPr lang="en-US" sz="1200">
                <a:latin typeface="Calibri" pitchFamily="34" charset="0"/>
              </a:rPr>
              <a:pPr algn="r"/>
              <a:t>7</a:t>
            </a:fld>
            <a:endParaRPr lang="en-US" sz="1200"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284ADD-4197-4953-9A42-5EB1E17E6C9F}" type="slidenum">
              <a:rPr lang="en-US"/>
              <a:pPr fontAlgn="base">
                <a:spcBef>
                  <a:spcPct val="0"/>
                </a:spcBef>
                <a:spcAft>
                  <a:spcPct val="0"/>
                </a:spcAft>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52A881-901B-4A76-BA1F-61944854439A}" type="slidenum">
              <a:rPr lang="en-US" sz="1200">
                <a:latin typeface="Calibri" pitchFamily="34" charset="0"/>
              </a:rPr>
              <a:pPr algn="r"/>
              <a:t>9</a:t>
            </a:fld>
            <a:endParaRPr lang="en-US" sz="1200"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17C7D"/>
        </a:solidFill>
        <a:effectLst/>
      </p:bgPr>
    </p:bg>
    <p:spTree>
      <p:nvGrpSpPr>
        <p:cNvPr id="1" name=""/>
        <p:cNvGrpSpPr/>
        <p:nvPr/>
      </p:nvGrpSpPr>
      <p:grpSpPr>
        <a:xfrm>
          <a:off x="0" y="0"/>
          <a:ext cx="0" cy="0"/>
          <a:chOff x="0" y="0"/>
          <a:chExt cx="0" cy="0"/>
        </a:xfrm>
      </p:grpSpPr>
      <p:pic>
        <p:nvPicPr>
          <p:cNvPr id="4" name="Picture 9"/>
          <p:cNvPicPr>
            <a:picLocks noChangeAspect="1"/>
          </p:cNvPicPr>
          <p:nvPr/>
        </p:nvPicPr>
        <p:blipFill>
          <a:blip r:embed="rId2"/>
          <a:srcRect/>
          <a:stretch>
            <a:fillRect/>
          </a:stretch>
        </p:blipFill>
        <p:spPr bwMode="auto">
          <a:xfrm>
            <a:off x="0" y="1143000"/>
            <a:ext cx="2854325" cy="762000"/>
          </a:xfrm>
          <a:prstGeom prst="rect">
            <a:avLst/>
          </a:prstGeom>
          <a:noFill/>
          <a:ln w="9525">
            <a:noFill/>
            <a:miter lim="800000"/>
            <a:headEnd/>
            <a:tailEnd/>
          </a:ln>
        </p:spPr>
      </p:pic>
      <p:sp>
        <p:nvSpPr>
          <p:cNvPr id="5" name="Rectangle 6"/>
          <p:cNvSpPr/>
          <p:nvPr/>
        </p:nvSpPr>
        <p:spPr>
          <a:xfrm>
            <a:off x="0" y="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10"/>
          <p:cNvGrpSpPr>
            <a:grpSpLocks/>
          </p:cNvGrpSpPr>
          <p:nvPr/>
        </p:nvGrpSpPr>
        <p:grpSpPr bwMode="auto">
          <a:xfrm>
            <a:off x="230188" y="239713"/>
            <a:ext cx="7710487" cy="663575"/>
            <a:chOff x="230188" y="228600"/>
            <a:chExt cx="7710125" cy="664465"/>
          </a:xfrm>
        </p:grpSpPr>
        <p:pic>
          <p:nvPicPr>
            <p:cNvPr id="7" name="Picture 7"/>
            <p:cNvPicPr>
              <a:picLocks noChangeAspect="1"/>
            </p:cNvPicPr>
            <p:nvPr userDrawn="1"/>
          </p:nvPicPr>
          <p:blipFill>
            <a:blip r:embed="rId3"/>
            <a:srcRect/>
            <a:stretch>
              <a:fillRect/>
            </a:stretch>
          </p:blipFill>
          <p:spPr bwMode="auto">
            <a:xfrm>
              <a:off x="230188" y="228600"/>
              <a:ext cx="5074930" cy="664465"/>
            </a:xfrm>
            <a:prstGeom prst="rect">
              <a:avLst/>
            </a:prstGeom>
            <a:noFill/>
            <a:ln w="9525">
              <a:noFill/>
              <a:miter lim="800000"/>
              <a:headEnd/>
              <a:tailEnd/>
            </a:ln>
          </p:spPr>
        </p:pic>
        <p:pic>
          <p:nvPicPr>
            <p:cNvPr id="8" name="Picture 8"/>
            <p:cNvPicPr>
              <a:picLocks noChangeAspect="1"/>
            </p:cNvPicPr>
            <p:nvPr userDrawn="1"/>
          </p:nvPicPr>
          <p:blipFill>
            <a:blip r:embed="rId4"/>
            <a:srcRect/>
            <a:stretch>
              <a:fillRect/>
            </a:stretch>
          </p:blipFill>
          <p:spPr bwMode="auto">
            <a:xfrm>
              <a:off x="6096000" y="281014"/>
              <a:ext cx="1844313" cy="548640"/>
            </a:xfrm>
            <a:prstGeom prst="rect">
              <a:avLst/>
            </a:prstGeom>
            <a:noFill/>
            <a:ln w="9525">
              <a:noFill/>
              <a:miter lim="800000"/>
              <a:headEnd/>
              <a:tailEnd/>
            </a:ln>
          </p:spPr>
        </p:pic>
      </p:grpSp>
      <p:pic>
        <p:nvPicPr>
          <p:cNvPr id="9" name="Picture 3"/>
          <p:cNvPicPr>
            <a:picLocks noChangeAspect="1"/>
          </p:cNvPicPr>
          <p:nvPr/>
        </p:nvPicPr>
        <p:blipFill>
          <a:blip r:embed="rId5"/>
          <a:srcRect/>
          <a:stretch>
            <a:fillRect/>
          </a:stretch>
        </p:blipFill>
        <p:spPr bwMode="auto">
          <a:xfrm>
            <a:off x="6130925" y="1147763"/>
            <a:ext cx="3013075" cy="757237"/>
          </a:xfrm>
          <a:prstGeom prst="rect">
            <a:avLst/>
          </a:prstGeom>
          <a:noFill/>
          <a:ln w="9525">
            <a:noFill/>
            <a:miter lim="800000"/>
            <a:headEnd/>
            <a:tailEnd/>
          </a:ln>
        </p:spPr>
      </p:pic>
      <p:sp>
        <p:nvSpPr>
          <p:cNvPr id="2" name="Title 1"/>
          <p:cNvSpPr>
            <a:spLocks noGrp="1"/>
          </p:cNvSpPr>
          <p:nvPr>
            <p:ph type="ctrTitle"/>
          </p:nvPr>
        </p:nvSpPr>
        <p:spPr>
          <a:xfrm>
            <a:off x="685800" y="1905000"/>
            <a:ext cx="7772400" cy="1470025"/>
          </a:xfrm>
        </p:spPr>
        <p:txBody>
          <a:bodyPr>
            <a:normAutofit/>
          </a:bodyPr>
          <a:lstStyle>
            <a:lvl1pPr algn="l">
              <a:defRPr sz="4400" b="1">
                <a:solidFill>
                  <a:schemeClr val="bg1"/>
                </a:solidFill>
                <a:latin typeface="Garamond"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l">
              <a:buNone/>
              <a:defRPr sz="3600">
                <a:solidFill>
                  <a:schemeClr val="bg2"/>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5761161B-A93A-4DE2-9119-9ECBC81525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74638"/>
            <a:ext cx="22844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0188" y="274638"/>
            <a:ext cx="62468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751F5FD4-6056-4590-A6B3-C2649CDDE6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1B5D2A63-3827-4287-B557-9A88155D2D6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CEEC93D-5B19-4494-963D-0C638A976BE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0188" y="1600200"/>
            <a:ext cx="42656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199" y="1600200"/>
            <a:ext cx="4265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D731CC49-8F76-45AA-A15A-EEF793677F5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0188" y="1535113"/>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0188" y="2174875"/>
            <a:ext cx="4267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687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9A1816A7-1A48-4742-99E7-F255AB5BBC3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6C6CC2CB-5821-415E-97C1-D0B93ED77C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64416-F48C-4130-AC7F-B993FEAFE67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188" y="273050"/>
            <a:ext cx="32353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49" y="273050"/>
            <a:ext cx="53387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0188" y="1435100"/>
            <a:ext cx="32353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6AF00BB-AA85-4B1C-865D-412AA701C95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6FF21DD-1E6B-47EF-94E9-DF9CCCAD7B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74638"/>
            <a:ext cx="8685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28600" y="1600200"/>
            <a:ext cx="8685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4"/>
          </p:nvPr>
        </p:nvSpPr>
        <p:spPr>
          <a:xfrm>
            <a:off x="6780213" y="6356350"/>
            <a:ext cx="2133600" cy="365125"/>
          </a:xfrm>
          <a:prstGeom prst="rect">
            <a:avLst/>
          </a:prstGeom>
        </p:spPr>
        <p:txBody>
          <a:bodyPr vert="horz" lIns="91440" tIns="45720" rIns="91440" bIns="45720" rtlCol="0" anchor="ctr"/>
          <a:lstStyle>
            <a:lvl1pPr algn="r">
              <a:defRPr sz="1000" b="1" smtClean="0">
                <a:solidFill>
                  <a:schemeClr val="accent2"/>
                </a:solidFill>
                <a:latin typeface="Garamond" pitchFamily="18" charset="0"/>
              </a:defRPr>
            </a:lvl1pPr>
          </a:lstStyle>
          <a:p>
            <a:pPr>
              <a:defRPr/>
            </a:pPr>
            <a:fld id="{41D558F2-AF18-4F73-90CF-4C79CA80D6D7}" type="slidenum">
              <a:rPr lang="en-US"/>
              <a:pPr>
                <a:defRPr/>
              </a:pPr>
              <a:t>‹#›</a:t>
            </a:fld>
            <a:endParaRPr lang="en-US" dirty="0"/>
          </a:p>
        </p:txBody>
      </p:sp>
      <p:grpSp>
        <p:nvGrpSpPr>
          <p:cNvPr id="1029" name="Group 10"/>
          <p:cNvGrpSpPr>
            <a:grpSpLocks/>
          </p:cNvGrpSpPr>
          <p:nvPr/>
        </p:nvGrpSpPr>
        <p:grpSpPr bwMode="auto">
          <a:xfrm>
            <a:off x="228600" y="6283325"/>
            <a:ext cx="4495800" cy="376238"/>
            <a:chOff x="228600" y="6283960"/>
            <a:chExt cx="4495800" cy="375741"/>
          </a:xfrm>
        </p:grpSpPr>
        <p:pic>
          <p:nvPicPr>
            <p:cNvPr id="1031" name="Picture 11"/>
            <p:cNvPicPr>
              <a:picLocks noChangeAspect="1"/>
            </p:cNvPicPr>
            <p:nvPr userDrawn="1"/>
          </p:nvPicPr>
          <p:blipFill>
            <a:blip r:embed="rId13"/>
            <a:srcRect/>
            <a:stretch>
              <a:fillRect/>
            </a:stretch>
          </p:blipFill>
          <p:spPr bwMode="auto">
            <a:xfrm>
              <a:off x="228600" y="6288830"/>
              <a:ext cx="2832572" cy="370871"/>
            </a:xfrm>
            <a:prstGeom prst="rect">
              <a:avLst/>
            </a:prstGeom>
            <a:noFill/>
            <a:ln w="9525">
              <a:noFill/>
              <a:miter lim="800000"/>
              <a:headEnd/>
              <a:tailEnd/>
            </a:ln>
          </p:spPr>
        </p:pic>
        <p:pic>
          <p:nvPicPr>
            <p:cNvPr id="1032" name="Picture 12"/>
            <p:cNvPicPr>
              <a:picLocks noChangeAspect="1"/>
            </p:cNvPicPr>
            <p:nvPr userDrawn="1"/>
          </p:nvPicPr>
          <p:blipFill>
            <a:blip r:embed="rId14"/>
            <a:srcRect/>
            <a:stretch>
              <a:fillRect/>
            </a:stretch>
          </p:blipFill>
          <p:spPr bwMode="auto">
            <a:xfrm>
              <a:off x="3579227" y="6283960"/>
              <a:ext cx="1145173" cy="340663"/>
            </a:xfrm>
            <a:prstGeom prst="rect">
              <a:avLst/>
            </a:prstGeom>
            <a:noFill/>
            <a:ln w="9525">
              <a:noFill/>
              <a:miter lim="800000"/>
              <a:headEnd/>
              <a:tailEnd/>
            </a:ln>
          </p:spPr>
        </p:pic>
      </p:grpSp>
      <p:pic>
        <p:nvPicPr>
          <p:cNvPr id="1030" name="Picture 9"/>
          <p:cNvPicPr>
            <a:picLocks noChangeAspect="1"/>
          </p:cNvPicPr>
          <p:nvPr/>
        </p:nvPicPr>
        <p:blipFill>
          <a:blip r:embed="rId15"/>
          <a:srcRect/>
          <a:stretch>
            <a:fillRect/>
          </a:stretch>
        </p:blipFill>
        <p:spPr bwMode="auto">
          <a:xfrm>
            <a:off x="0" y="-11113"/>
            <a:ext cx="2062163"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l" rtl="0" fontAlgn="base">
        <a:spcBef>
          <a:spcPct val="0"/>
        </a:spcBef>
        <a:spcAft>
          <a:spcPct val="0"/>
        </a:spcAft>
        <a:defRPr sz="3200" b="1" kern="1200">
          <a:solidFill>
            <a:schemeClr val="accent2"/>
          </a:solidFill>
          <a:latin typeface="Garamond" pitchFamily="18" charset="0"/>
          <a:ea typeface="+mj-ea"/>
          <a:cs typeface="+mj-cs"/>
        </a:defRPr>
      </a:lvl1pPr>
      <a:lvl2pPr algn="l" rtl="0" fontAlgn="base">
        <a:spcBef>
          <a:spcPct val="0"/>
        </a:spcBef>
        <a:spcAft>
          <a:spcPct val="0"/>
        </a:spcAft>
        <a:defRPr sz="3200" b="1">
          <a:solidFill>
            <a:schemeClr val="accent2"/>
          </a:solidFill>
          <a:latin typeface="Garamond" pitchFamily="18" charset="0"/>
        </a:defRPr>
      </a:lvl2pPr>
      <a:lvl3pPr algn="l" rtl="0" fontAlgn="base">
        <a:spcBef>
          <a:spcPct val="0"/>
        </a:spcBef>
        <a:spcAft>
          <a:spcPct val="0"/>
        </a:spcAft>
        <a:defRPr sz="3200" b="1">
          <a:solidFill>
            <a:schemeClr val="accent2"/>
          </a:solidFill>
          <a:latin typeface="Garamond" pitchFamily="18" charset="0"/>
        </a:defRPr>
      </a:lvl3pPr>
      <a:lvl4pPr algn="l" rtl="0" fontAlgn="base">
        <a:spcBef>
          <a:spcPct val="0"/>
        </a:spcBef>
        <a:spcAft>
          <a:spcPct val="0"/>
        </a:spcAft>
        <a:defRPr sz="3200" b="1">
          <a:solidFill>
            <a:schemeClr val="accent2"/>
          </a:solidFill>
          <a:latin typeface="Garamond" pitchFamily="18" charset="0"/>
        </a:defRPr>
      </a:lvl4pPr>
      <a:lvl5pPr algn="l" rtl="0" fontAlgn="base">
        <a:spcBef>
          <a:spcPct val="0"/>
        </a:spcBef>
        <a:spcAft>
          <a:spcPct val="0"/>
        </a:spcAft>
        <a:defRPr sz="3200" b="1">
          <a:solidFill>
            <a:schemeClr val="accent2"/>
          </a:solidFill>
          <a:latin typeface="Garamond" pitchFamily="18"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fontAlgn="base">
        <a:spcBef>
          <a:spcPct val="20000"/>
        </a:spcBef>
        <a:spcAft>
          <a:spcPct val="0"/>
        </a:spcAft>
        <a:buClr>
          <a:schemeClr val="tx2"/>
        </a:buClr>
        <a:buSzPct val="110000"/>
        <a:buFont typeface="Wingdings" pitchFamily="2" charset="2"/>
        <a:buChar char="§"/>
        <a:defRPr sz="3200" kern="1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rgbClr val="557D7D"/>
        </a:buClr>
        <a:buFont typeface="Wingdings" pitchFamily="2" charset="2"/>
        <a:buChar char="§"/>
        <a:defRPr sz="2800" kern="120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67AFB1"/>
        </a:buClr>
        <a:buFont typeface="Wingdings" pitchFamily="2" charset="2"/>
        <a:buChar char="§"/>
        <a:defRPr sz="2400" kern="120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chemeClr val="accent1"/>
        </a:buClr>
        <a:buSzPct val="115000"/>
        <a:buFont typeface="Arial" charset="0"/>
        <a:buChar char="•"/>
        <a:defRPr sz="2000" kern="120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z="4000" dirty="0" smtClean="0"/>
              <a:t>Male Circumcision: </a:t>
            </a:r>
            <a:br>
              <a:rPr lang="en-US" sz="4000" dirty="0" smtClean="0"/>
            </a:br>
            <a:r>
              <a:rPr lang="en-US" sz="4000" dirty="0" smtClean="0"/>
              <a:t>Policy &amp; Programming</a:t>
            </a:r>
          </a:p>
        </p:txBody>
      </p:sp>
      <p:sp>
        <p:nvSpPr>
          <p:cNvPr id="14338" name="Subtitle 2"/>
          <p:cNvSpPr>
            <a:spLocks noGrp="1"/>
          </p:cNvSpPr>
          <p:nvPr>
            <p:ph type="subTitle" idx="1"/>
          </p:nvPr>
        </p:nvSpPr>
        <p:spPr/>
        <p:txBody>
          <a:bodyPr/>
          <a:lstStyle/>
          <a:p>
            <a:pPr>
              <a:buFont typeface="Arial" charset="0"/>
              <a:buNone/>
            </a:pPr>
            <a:r>
              <a:rPr lang="en-US" dirty="0" smtClean="0"/>
              <a:t>Optimizing Efficiency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533400" y="406400"/>
            <a:ext cx="8229600" cy="944563"/>
          </a:xfrm>
        </p:spPr>
        <p:txBody>
          <a:bodyPr/>
          <a:lstStyle/>
          <a:p>
            <a:r>
              <a:rPr lang="en-US" sz="3400" dirty="0" smtClean="0"/>
              <a:t>Optimal Client Flow</a:t>
            </a:r>
            <a:r>
              <a:rPr lang="en-US" dirty="0" smtClean="0"/>
              <a:t> </a:t>
            </a:r>
          </a:p>
        </p:txBody>
      </p:sp>
      <p:sp>
        <p:nvSpPr>
          <p:cNvPr id="32770" name="Text Box 4"/>
          <p:cNvSpPr txBox="1">
            <a:spLocks noChangeArrowheads="1"/>
          </p:cNvSpPr>
          <p:nvPr/>
        </p:nvSpPr>
        <p:spPr bwMode="auto">
          <a:xfrm>
            <a:off x="609600" y="1350963"/>
            <a:ext cx="7467600" cy="4688463"/>
          </a:xfrm>
          <a:prstGeom prst="rect">
            <a:avLst/>
          </a:prstGeom>
          <a:noFill/>
          <a:ln w="9525">
            <a:noFill/>
            <a:miter lim="800000"/>
            <a:headEnd/>
            <a:tailEnd/>
          </a:ln>
        </p:spPr>
        <p:txBody>
          <a:bodyPr>
            <a:spAutoFit/>
          </a:bodyPr>
          <a:lstStyle/>
          <a:p>
            <a:pPr>
              <a:lnSpc>
                <a:spcPts val="2200"/>
              </a:lnSpc>
              <a:tabLst>
                <a:tab pos="463550" algn="l"/>
              </a:tabLst>
              <a:defRPr/>
            </a:pPr>
            <a:r>
              <a:rPr lang="en-US" sz="2000" b="1" i="1" dirty="0">
                <a:latin typeface="Calibri" pitchFamily="34" charset="0"/>
              </a:rPr>
              <a:t>Client flow </a:t>
            </a:r>
            <a:r>
              <a:rPr lang="en-US" sz="2000" dirty="0">
                <a:latin typeface="Calibri" pitchFamily="34" charset="0"/>
              </a:rPr>
              <a:t>should be coordinated through the facility to avoid congestion and confusion and save client and staff time. Client flow should</a:t>
            </a:r>
            <a:r>
              <a:rPr lang="en-US" sz="2000" dirty="0" smtClean="0">
                <a:latin typeface="Calibri" pitchFamily="34" charset="0"/>
              </a:rPr>
              <a:t>:</a:t>
            </a:r>
            <a:br>
              <a:rPr lang="en-US" sz="2000" dirty="0" smtClean="0">
                <a:latin typeface="Calibri" pitchFamily="34" charset="0"/>
              </a:rPr>
            </a:br>
            <a:endParaRPr lang="en-US" sz="2000" dirty="0">
              <a:latin typeface="Calibri" pitchFamily="34" charset="0"/>
            </a:endParaRPr>
          </a:p>
          <a:p>
            <a:pPr marL="342900" indent="-342900">
              <a:lnSpc>
                <a:spcPts val="2200"/>
              </a:lnSpc>
              <a:buClr>
                <a:schemeClr val="accent4"/>
              </a:buClr>
              <a:buSzPct val="110000"/>
              <a:buFont typeface="Wingdings" pitchFamily="2" charset="2"/>
              <a:buChar char="§"/>
              <a:tabLst>
                <a:tab pos="463550" algn="l"/>
              </a:tabLst>
              <a:defRPr/>
            </a:pPr>
            <a:r>
              <a:rPr lang="en-US" sz="2000" dirty="0" smtClean="0">
                <a:latin typeface="Calibri" pitchFamily="34" charset="0"/>
              </a:rPr>
              <a:t>Minimize </a:t>
            </a:r>
            <a:r>
              <a:rPr lang="en-US" sz="2000" dirty="0">
                <a:latin typeface="Calibri" pitchFamily="34" charset="0"/>
              </a:rPr>
              <a:t>client contact with hazardous surgical waste</a:t>
            </a:r>
          </a:p>
          <a:p>
            <a:pPr marL="342900" indent="-342900">
              <a:lnSpc>
                <a:spcPts val="2200"/>
              </a:lnSpc>
              <a:spcBef>
                <a:spcPct val="50000"/>
              </a:spcBef>
              <a:buClr>
                <a:schemeClr val="accent4"/>
              </a:buClr>
              <a:buSzPct val="110000"/>
              <a:buFont typeface="Wingdings" pitchFamily="2" charset="2"/>
              <a:buChar char="§"/>
              <a:tabLst>
                <a:tab pos="463550" algn="l"/>
              </a:tabLst>
              <a:defRPr/>
            </a:pPr>
            <a:r>
              <a:rPr lang="en-US" sz="2000" dirty="0" smtClean="0">
                <a:latin typeface="Calibri" pitchFamily="34" charset="0"/>
              </a:rPr>
              <a:t>Provide </a:t>
            </a:r>
            <a:r>
              <a:rPr lang="en-US" sz="2000" dirty="0">
                <a:latin typeface="Calibri" pitchFamily="34" charset="0"/>
              </a:rPr>
              <a:t>easy access to separate entry and exit points </a:t>
            </a:r>
            <a:r>
              <a:rPr lang="en-US" sz="2000" dirty="0" smtClean="0">
                <a:latin typeface="Calibri" pitchFamily="34" charset="0"/>
              </a:rPr>
              <a:t>at opposite </a:t>
            </a:r>
            <a:r>
              <a:rPr lang="en-US" sz="2000" dirty="0">
                <a:latin typeface="Calibri" pitchFamily="34" charset="0"/>
              </a:rPr>
              <a:t>ends of the clinic (ideally)</a:t>
            </a:r>
          </a:p>
          <a:p>
            <a:pPr marL="342900" indent="-342900">
              <a:lnSpc>
                <a:spcPts val="2200"/>
              </a:lnSpc>
              <a:spcBef>
                <a:spcPct val="50000"/>
              </a:spcBef>
              <a:buClr>
                <a:schemeClr val="accent4"/>
              </a:buClr>
              <a:buSzPct val="110000"/>
              <a:buFont typeface="Wingdings" pitchFamily="2" charset="2"/>
              <a:buChar char="§"/>
              <a:tabLst>
                <a:tab pos="463550" algn="l"/>
              </a:tabLst>
              <a:defRPr/>
            </a:pPr>
            <a:r>
              <a:rPr lang="en-US" sz="2000" dirty="0" smtClean="0">
                <a:latin typeface="Calibri" pitchFamily="34" charset="0"/>
              </a:rPr>
              <a:t>Provide </a:t>
            </a:r>
            <a:r>
              <a:rPr lang="en-US" sz="2000" dirty="0">
                <a:latin typeface="Calibri" pitchFamily="34" charset="0"/>
              </a:rPr>
              <a:t>a recovery area close to the exit where clients can </a:t>
            </a:r>
            <a:r>
              <a:rPr lang="en-US" sz="2000" dirty="0" smtClean="0">
                <a:latin typeface="Calibri" pitchFamily="34" charset="0"/>
              </a:rPr>
              <a:t>rest </a:t>
            </a:r>
            <a:r>
              <a:rPr lang="en-US" sz="2000" dirty="0">
                <a:latin typeface="Calibri" pitchFamily="34" charset="0"/>
              </a:rPr>
              <a:t>and be monitored, as </a:t>
            </a:r>
            <a:r>
              <a:rPr lang="en-US" sz="2000" dirty="0" smtClean="0">
                <a:latin typeface="Calibri" pitchFamily="34" charset="0"/>
              </a:rPr>
              <a:t>needed</a:t>
            </a:r>
          </a:p>
          <a:p>
            <a:pPr marL="342900" indent="-342900">
              <a:lnSpc>
                <a:spcPts val="2200"/>
              </a:lnSpc>
              <a:spcBef>
                <a:spcPct val="50000"/>
              </a:spcBef>
              <a:buClr>
                <a:schemeClr val="accent4"/>
              </a:buClr>
              <a:buSzPct val="110000"/>
              <a:buFont typeface="Wingdings" pitchFamily="2" charset="2"/>
              <a:buChar char="§"/>
              <a:tabLst>
                <a:tab pos="463550" algn="l"/>
              </a:tabLst>
              <a:defRPr/>
            </a:pPr>
            <a:r>
              <a:rPr lang="en-US" sz="2000" dirty="0" smtClean="0">
                <a:latin typeface="Calibri" pitchFamily="34" charset="0"/>
              </a:rPr>
              <a:t>Provide </a:t>
            </a:r>
            <a:r>
              <a:rPr lang="en-US" sz="2000" dirty="0">
                <a:latin typeface="Calibri" pitchFamily="34" charset="0"/>
              </a:rPr>
              <a:t>an area near the exit point where the client can be </a:t>
            </a:r>
            <a:r>
              <a:rPr lang="en-US" sz="2000" dirty="0" smtClean="0">
                <a:latin typeface="Calibri" pitchFamily="34" charset="0"/>
              </a:rPr>
              <a:t>given</a:t>
            </a:r>
            <a:r>
              <a:rPr lang="en-US" sz="2000" dirty="0">
                <a:latin typeface="Calibri" pitchFamily="34" charset="0"/>
              </a:rPr>
              <a:t>, in privacy: postoperative counseling, an </a:t>
            </a:r>
            <a:r>
              <a:rPr lang="en-US" sz="2000" dirty="0" smtClean="0">
                <a:latin typeface="Calibri" pitchFamily="34" charset="0"/>
              </a:rPr>
              <a:t>information leaflet </a:t>
            </a:r>
            <a:r>
              <a:rPr lang="en-US" sz="2000" dirty="0">
                <a:latin typeface="Calibri" pitchFamily="34" charset="0"/>
              </a:rPr>
              <a:t>about postoperative instructions and complications, </a:t>
            </a:r>
            <a:r>
              <a:rPr lang="en-US" sz="2000" dirty="0" smtClean="0">
                <a:latin typeface="Calibri" pitchFamily="34" charset="0"/>
              </a:rPr>
              <a:t>and </a:t>
            </a:r>
            <a:r>
              <a:rPr lang="en-US" sz="2000" dirty="0">
                <a:latin typeface="Calibri" pitchFamily="34" charset="0"/>
              </a:rPr>
              <a:t>a follow-up appointment</a:t>
            </a:r>
            <a:r>
              <a:rPr lang="en-US" sz="2000" dirty="0" smtClean="0">
                <a:latin typeface="Calibri" pitchFamily="34" charset="0"/>
              </a:rPr>
              <a:t>.</a:t>
            </a:r>
            <a:br>
              <a:rPr lang="en-US" sz="2000" dirty="0" smtClean="0">
                <a:latin typeface="Calibri" pitchFamily="34" charset="0"/>
              </a:rPr>
            </a:br>
            <a:endParaRPr lang="en-US" sz="2000" dirty="0">
              <a:latin typeface="Calibri" pitchFamily="34" charset="0"/>
            </a:endParaRPr>
          </a:p>
          <a:p>
            <a:pPr>
              <a:buClr>
                <a:schemeClr val="accent4"/>
              </a:buClr>
              <a:buSzPct val="110000"/>
              <a:tabLst>
                <a:tab pos="463550" algn="l"/>
              </a:tabLst>
              <a:defRPr/>
            </a:pPr>
            <a:r>
              <a:rPr lang="en-US" sz="1200" i="1" dirty="0">
                <a:latin typeface="Calibri" pitchFamily="34" charset="0"/>
              </a:rPr>
              <a:t>Source</a:t>
            </a:r>
            <a:r>
              <a:rPr lang="en-US" sz="1200" dirty="0">
                <a:latin typeface="Calibri" pitchFamily="34" charset="0"/>
              </a:rPr>
              <a:t>: WHO 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8788" y="533400"/>
            <a:ext cx="8685212" cy="1143000"/>
          </a:xfrm>
        </p:spPr>
        <p:txBody>
          <a:bodyPr/>
          <a:lstStyle/>
          <a:p>
            <a:r>
              <a:rPr lang="en-US" sz="3100" dirty="0" smtClean="0"/>
              <a:t>Efficient Use of Facility Space: Conventional Surgical Approach </a:t>
            </a:r>
          </a:p>
        </p:txBody>
      </p:sp>
      <p:pic>
        <p:nvPicPr>
          <p:cNvPr id="34818" name="Content Placeholder 3"/>
          <p:cNvPicPr>
            <a:picLocks noGrp="1" noChangeAspect="1"/>
          </p:cNvPicPr>
          <p:nvPr>
            <p:ph idx="1"/>
          </p:nvPr>
        </p:nvPicPr>
        <p:blipFill>
          <a:blip r:embed="rId3"/>
          <a:srcRect/>
          <a:stretch>
            <a:fillRect/>
          </a:stretch>
        </p:blipFill>
        <p:spPr>
          <a:xfrm>
            <a:off x="457200" y="1735138"/>
            <a:ext cx="2571750" cy="4100512"/>
          </a:xfrm>
        </p:spPr>
      </p:pic>
      <p:sp>
        <p:nvSpPr>
          <p:cNvPr id="34819" name="Text Box 4"/>
          <p:cNvSpPr txBox="1">
            <a:spLocks noChangeArrowheads="1"/>
          </p:cNvSpPr>
          <p:nvPr/>
        </p:nvSpPr>
        <p:spPr bwMode="auto">
          <a:xfrm>
            <a:off x="3124200" y="2830284"/>
            <a:ext cx="5334000" cy="2672526"/>
          </a:xfrm>
          <a:prstGeom prst="rect">
            <a:avLst/>
          </a:prstGeom>
          <a:noFill/>
          <a:ln w="9525">
            <a:noFill/>
            <a:miter lim="800000"/>
            <a:headEnd/>
            <a:tailEnd/>
          </a:ln>
        </p:spPr>
        <p:txBody>
          <a:bodyPr>
            <a:spAutoFit/>
          </a:bodyPr>
          <a:lstStyle/>
          <a:p>
            <a:pPr>
              <a:lnSpc>
                <a:spcPts val="2200"/>
              </a:lnSpc>
            </a:pPr>
            <a:r>
              <a:rPr lang="en-US" sz="2000" dirty="0">
                <a:latin typeface="Calibri" pitchFamily="34" charset="0"/>
              </a:rPr>
              <a:t>In the conventional surgical approach (see illustration on the left), typically one surgeon, assisted by one nurse, performs all steps of the MC surgery for one client.</a:t>
            </a:r>
          </a:p>
          <a:p>
            <a:pPr>
              <a:lnSpc>
                <a:spcPts val="2200"/>
              </a:lnSpc>
            </a:pPr>
            <a:endParaRPr lang="en-US" sz="2000" dirty="0">
              <a:latin typeface="Calibri" pitchFamily="34" charset="0"/>
            </a:endParaRPr>
          </a:p>
          <a:p>
            <a:pPr>
              <a:lnSpc>
                <a:spcPts val="2200"/>
              </a:lnSpc>
            </a:pPr>
            <a:r>
              <a:rPr lang="en-US" sz="2000" dirty="0">
                <a:latin typeface="Calibri" pitchFamily="34" charset="0"/>
              </a:rPr>
              <a:t>However, given the need for rapid scale-up of MC service delivery, modifications in this approach need to be considered to improve efficiency.</a:t>
            </a:r>
          </a:p>
          <a:p>
            <a:endParaRPr lang="en-US" sz="900" i="1" dirty="0" smtClean="0">
              <a:latin typeface="Calibri" pitchFamily="34" charset="0"/>
            </a:endParaRPr>
          </a:p>
          <a:p>
            <a:r>
              <a:rPr lang="en-US" sz="1200" i="1" dirty="0" smtClean="0">
                <a:latin typeface="Calibri" pitchFamily="34" charset="0"/>
              </a:rPr>
              <a:t>Source</a:t>
            </a:r>
            <a:r>
              <a:rPr lang="en-US" sz="1200" dirty="0">
                <a:latin typeface="Calibri" pitchFamily="34" charset="0"/>
              </a:rPr>
              <a:t>: WHO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533400" y="762000"/>
            <a:ext cx="8229600" cy="1143000"/>
          </a:xfrm>
        </p:spPr>
        <p:txBody>
          <a:bodyPr rtlCol="0">
            <a:normAutofit fontScale="90000"/>
          </a:bodyPr>
          <a:lstStyle/>
          <a:p>
            <a:pPr fontAlgn="auto">
              <a:spcAft>
                <a:spcPts val="0"/>
              </a:spcAft>
              <a:defRPr/>
            </a:pPr>
            <a:r>
              <a:rPr lang="en-US" sz="3400" dirty="0" smtClean="0"/>
              <a:t>Efficient Use of Facility Space: Conventional Surgical Approach (continued)</a:t>
            </a:r>
          </a:p>
        </p:txBody>
      </p:sp>
      <p:sp>
        <p:nvSpPr>
          <p:cNvPr id="36866" name="Text Box 5"/>
          <p:cNvSpPr txBox="1">
            <a:spLocks noChangeArrowheads="1"/>
          </p:cNvSpPr>
          <p:nvPr/>
        </p:nvSpPr>
        <p:spPr bwMode="auto">
          <a:xfrm>
            <a:off x="582613" y="2667000"/>
            <a:ext cx="7864475" cy="1077218"/>
          </a:xfrm>
          <a:prstGeom prst="rect">
            <a:avLst/>
          </a:prstGeom>
          <a:solidFill>
            <a:srgbClr val="FFE6B7"/>
          </a:solidFill>
          <a:ln w="9525">
            <a:solidFill>
              <a:schemeClr val="accent1"/>
            </a:solidFill>
            <a:miter lim="800000"/>
            <a:headEnd/>
            <a:tailEnd/>
          </a:ln>
        </p:spPr>
        <p:txBody>
          <a:bodyPr wrap="square">
            <a:spAutoFit/>
          </a:bodyPr>
          <a:lstStyle/>
          <a:p>
            <a:r>
              <a:rPr lang="en-US" sz="2000" b="1" dirty="0" smtClean="0">
                <a:latin typeface="Calibri" pitchFamily="34" charset="0"/>
              </a:rPr>
              <a:t>Highlights: The </a:t>
            </a:r>
            <a:r>
              <a:rPr lang="en-US" sz="2000" b="1" dirty="0">
                <a:latin typeface="Calibri" pitchFamily="34" charset="0"/>
              </a:rPr>
              <a:t>conventional surgical layout and staff-to-client ratio can be modified to support task sharing and task shifting. </a:t>
            </a:r>
            <a:endParaRPr lang="en-US" sz="2000" i="1" dirty="0">
              <a:latin typeface="Calibri" pitchFamily="34" charset="0"/>
            </a:endParaRPr>
          </a:p>
          <a:p>
            <a:endParaRPr lang="en-US" sz="1200" i="1" dirty="0" smtClean="0">
              <a:latin typeface="Calibri" pitchFamily="34" charset="0"/>
            </a:endParaRPr>
          </a:p>
          <a:p>
            <a:r>
              <a:rPr lang="en-US" sz="1200" i="1" dirty="0" smtClean="0">
                <a:latin typeface="Calibri" pitchFamily="34" charset="0"/>
              </a:rPr>
              <a:t>Source</a:t>
            </a:r>
            <a:r>
              <a:rPr lang="en-US" sz="1200" dirty="0">
                <a:latin typeface="Calibri" pitchFamily="34" charset="0"/>
              </a:rPr>
              <a:t>: WHO 2010</a:t>
            </a:r>
          </a:p>
        </p:txBody>
      </p:sp>
      <p:sp>
        <p:nvSpPr>
          <p:cNvPr id="36867" name="Text Box 6"/>
          <p:cNvSpPr txBox="1">
            <a:spLocks noChangeArrowheads="1"/>
          </p:cNvSpPr>
          <p:nvPr/>
        </p:nvSpPr>
        <p:spPr bwMode="auto">
          <a:xfrm>
            <a:off x="598488" y="4191000"/>
            <a:ext cx="7848600" cy="1338828"/>
          </a:xfrm>
          <a:prstGeom prst="rect">
            <a:avLst/>
          </a:prstGeom>
          <a:solidFill>
            <a:schemeClr val="accent6"/>
          </a:solidFill>
          <a:ln w="9525">
            <a:solidFill>
              <a:schemeClr val="tx1"/>
            </a:solidFill>
            <a:miter lim="800000"/>
            <a:headEnd/>
            <a:tailEnd/>
          </a:ln>
        </p:spPr>
        <p:txBody>
          <a:bodyPr>
            <a:spAutoFit/>
          </a:bodyPr>
          <a:lstStyle/>
          <a:p>
            <a:pPr>
              <a:defRPr/>
            </a:pPr>
            <a:r>
              <a:rPr lang="en-US" sz="2000" b="1" dirty="0">
                <a:latin typeface="Calibri" pitchFamily="34" charset="0"/>
              </a:rPr>
              <a:t>Did You Know?</a:t>
            </a:r>
          </a:p>
          <a:p>
            <a:pPr>
              <a:defRPr/>
            </a:pPr>
            <a:r>
              <a:rPr lang="en-US" sz="2000" b="1" dirty="0">
                <a:latin typeface="Calibri" pitchFamily="34" charset="0"/>
              </a:rPr>
              <a:t>One surgeon working with one assistant – and one surgical bed – only allows an average of eight to ten MCs per day. </a:t>
            </a:r>
          </a:p>
          <a:p>
            <a:pPr>
              <a:defRPr/>
            </a:pPr>
            <a:endParaRPr lang="en-US" sz="900" i="1" dirty="0" smtClean="0">
              <a:latin typeface="Calibri" pitchFamily="34" charset="0"/>
            </a:endParaRPr>
          </a:p>
          <a:p>
            <a:pPr>
              <a:defRPr/>
            </a:pPr>
            <a:r>
              <a:rPr lang="en-US" sz="1200" i="1" dirty="0" smtClean="0">
                <a:latin typeface="Calibri" pitchFamily="34" charset="0"/>
              </a:rPr>
              <a:t>Source</a:t>
            </a:r>
            <a:r>
              <a:rPr lang="en-US" sz="1200" dirty="0">
                <a:latin typeface="Calibri" pitchFamily="34" charset="0"/>
              </a:rPr>
              <a:t>: Adapted from WHO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44500" y="152400"/>
            <a:ext cx="8685213" cy="1143000"/>
          </a:xfrm>
        </p:spPr>
        <p:txBody>
          <a:bodyPr/>
          <a:lstStyle/>
          <a:p>
            <a:r>
              <a:rPr lang="en-US" sz="3000" dirty="0" smtClean="0"/>
              <a:t>Efficient Use of Facility Space: Modified Approach</a:t>
            </a:r>
          </a:p>
        </p:txBody>
      </p:sp>
      <p:pic>
        <p:nvPicPr>
          <p:cNvPr id="38914" name="Content Placeholder 3"/>
          <p:cNvPicPr>
            <a:picLocks noGrp="1" noChangeAspect="1"/>
          </p:cNvPicPr>
          <p:nvPr>
            <p:ph idx="1"/>
          </p:nvPr>
        </p:nvPicPr>
        <p:blipFill>
          <a:blip r:embed="rId3"/>
          <a:srcRect/>
          <a:stretch>
            <a:fillRect/>
          </a:stretch>
        </p:blipFill>
        <p:spPr>
          <a:xfrm>
            <a:off x="304800" y="1046163"/>
            <a:ext cx="2805113" cy="4191000"/>
          </a:xfrm>
        </p:spPr>
      </p:pic>
      <p:sp>
        <p:nvSpPr>
          <p:cNvPr id="38915" name="Rectangle 4"/>
          <p:cNvSpPr>
            <a:spLocks noChangeArrowheads="1"/>
          </p:cNvSpPr>
          <p:nvPr/>
        </p:nvSpPr>
        <p:spPr bwMode="auto">
          <a:xfrm>
            <a:off x="3308350" y="1847850"/>
            <a:ext cx="5181600" cy="2739211"/>
          </a:xfrm>
          <a:prstGeom prst="rect">
            <a:avLst/>
          </a:prstGeom>
          <a:noFill/>
          <a:ln w="9525">
            <a:noFill/>
            <a:miter lim="800000"/>
            <a:headEnd/>
            <a:tailEnd/>
          </a:ln>
        </p:spPr>
        <p:txBody>
          <a:bodyPr>
            <a:spAutoFit/>
          </a:bodyPr>
          <a:lstStyle/>
          <a:p>
            <a:r>
              <a:rPr lang="en-US" sz="2000" dirty="0">
                <a:latin typeface="Calibri" pitchFamily="34" charset="0"/>
              </a:rPr>
              <a:t>The graphic shows an example of a surgical layout, in which space and staff ratios are modified to accommodate the need for rapid scale-up of MC.</a:t>
            </a:r>
          </a:p>
          <a:p>
            <a:endParaRPr lang="en-US" sz="2000" dirty="0">
              <a:latin typeface="Calibri" pitchFamily="34" charset="0"/>
            </a:endParaRPr>
          </a:p>
          <a:p>
            <a:r>
              <a:rPr lang="en-US" sz="2000" b="1" i="1" dirty="0">
                <a:latin typeface="Calibri" pitchFamily="34" charset="0"/>
              </a:rPr>
              <a:t>In this model, four clients receive MC at the same time, performed by a team of providers.</a:t>
            </a:r>
          </a:p>
          <a:p>
            <a:endParaRPr lang="en-US" sz="2000" b="1" i="1" dirty="0">
              <a:latin typeface="Calibri" pitchFamily="34" charset="0"/>
            </a:endParaRPr>
          </a:p>
          <a:p>
            <a:r>
              <a:rPr lang="en-US" sz="1200" i="1" dirty="0" smtClean="0">
                <a:latin typeface="Calibri" pitchFamily="34" charset="0"/>
              </a:rPr>
              <a:t>Source</a:t>
            </a:r>
            <a:r>
              <a:rPr lang="en-US" sz="1200" dirty="0">
                <a:latin typeface="Calibri" pitchFamily="34" charset="0"/>
              </a:rPr>
              <a:t>: Adapted from WHO 2010</a:t>
            </a:r>
          </a:p>
        </p:txBody>
      </p:sp>
      <p:sp>
        <p:nvSpPr>
          <p:cNvPr id="38916" name="Text Box 6"/>
          <p:cNvSpPr txBox="1">
            <a:spLocks noChangeArrowheads="1"/>
          </p:cNvSpPr>
          <p:nvPr/>
        </p:nvSpPr>
        <p:spPr bwMode="auto">
          <a:xfrm>
            <a:off x="7718425" y="1744663"/>
            <a:ext cx="184150" cy="366712"/>
          </a:xfrm>
          <a:prstGeom prst="rect">
            <a:avLst/>
          </a:prstGeom>
          <a:noFill/>
          <a:ln w="9525">
            <a:noFill/>
            <a:miter lim="800000"/>
            <a:headEnd/>
            <a:tailEnd/>
          </a:ln>
        </p:spPr>
        <p:txBody>
          <a:bodyPr>
            <a:spAutoFit/>
          </a:bodyPr>
          <a:lstStyle/>
          <a:p>
            <a:pPr>
              <a:spcBef>
                <a:spcPct val="50000"/>
              </a:spcBef>
            </a:pPr>
            <a:endParaRPr lang="en-US" dirty="0"/>
          </a:p>
        </p:txBody>
      </p:sp>
      <p:sp>
        <p:nvSpPr>
          <p:cNvPr id="38917" name="Text Box 7"/>
          <p:cNvSpPr txBox="1">
            <a:spLocks noChangeArrowheads="1"/>
          </p:cNvSpPr>
          <p:nvPr/>
        </p:nvSpPr>
        <p:spPr bwMode="auto">
          <a:xfrm>
            <a:off x="381000" y="5257800"/>
            <a:ext cx="8382000" cy="954107"/>
          </a:xfrm>
          <a:prstGeom prst="rect">
            <a:avLst/>
          </a:prstGeom>
          <a:solidFill>
            <a:schemeClr val="accent6"/>
          </a:solidFill>
          <a:ln w="9525">
            <a:solidFill>
              <a:schemeClr val="tx1"/>
            </a:solidFill>
            <a:miter lim="800000"/>
            <a:headEnd/>
            <a:tailEnd/>
          </a:ln>
        </p:spPr>
        <p:txBody>
          <a:bodyPr>
            <a:spAutoFit/>
          </a:bodyPr>
          <a:lstStyle/>
          <a:p>
            <a:pPr>
              <a:defRPr/>
            </a:pPr>
            <a:r>
              <a:rPr lang="en-US" sz="2000" b="1" dirty="0">
                <a:latin typeface="Calibri" pitchFamily="34" charset="0"/>
              </a:rPr>
              <a:t>Did You Know? </a:t>
            </a:r>
          </a:p>
          <a:p>
            <a:pPr>
              <a:defRPr/>
            </a:pPr>
            <a:r>
              <a:rPr lang="en-US" b="1" dirty="0">
                <a:latin typeface="Calibri" pitchFamily="34" charset="0"/>
              </a:rPr>
              <a:t>Using an efficiency approach, one team should be able to perform more than 25 MCs per day.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381000" y="435428"/>
            <a:ext cx="8763000" cy="783772"/>
          </a:xfrm>
        </p:spPr>
        <p:txBody>
          <a:bodyPr/>
          <a:lstStyle/>
          <a:p>
            <a:r>
              <a:rPr lang="en-US" sz="2500" dirty="0" smtClean="0"/>
              <a:t>Efficient Use of Facility Space: Modified Approach (continued)</a:t>
            </a:r>
          </a:p>
        </p:txBody>
      </p:sp>
      <p:sp>
        <p:nvSpPr>
          <p:cNvPr id="40962" name="Text Box 5"/>
          <p:cNvSpPr txBox="1">
            <a:spLocks noChangeArrowheads="1"/>
          </p:cNvSpPr>
          <p:nvPr/>
        </p:nvSpPr>
        <p:spPr bwMode="auto">
          <a:xfrm>
            <a:off x="489860" y="1194449"/>
            <a:ext cx="5453740" cy="4201150"/>
          </a:xfrm>
          <a:prstGeom prst="rect">
            <a:avLst/>
          </a:prstGeom>
          <a:noFill/>
          <a:ln w="9525">
            <a:noFill/>
            <a:miter lim="800000"/>
            <a:headEnd/>
            <a:tailEnd/>
          </a:ln>
        </p:spPr>
        <p:txBody>
          <a:bodyPr wrap="square">
            <a:spAutoFit/>
          </a:bodyPr>
          <a:lstStyle/>
          <a:p>
            <a:pPr marL="342900" indent="-274320">
              <a:lnSpc>
                <a:spcPts val="1800"/>
              </a:lnSpc>
              <a:buClr>
                <a:schemeClr val="accent4"/>
              </a:buClr>
              <a:buSzPct val="110000"/>
              <a:buFont typeface="Wingdings" pitchFamily="2" charset="2"/>
              <a:buChar char="§"/>
              <a:tabLst>
                <a:tab pos="463550" algn="l"/>
              </a:tabLst>
              <a:defRPr/>
            </a:pPr>
            <a:r>
              <a:rPr lang="en-US" dirty="0" smtClean="0">
                <a:latin typeface="Calibri" pitchFamily="34" charset="0"/>
              </a:rPr>
              <a:t>Floor </a:t>
            </a:r>
            <a:r>
              <a:rPr lang="en-US" dirty="0">
                <a:latin typeface="Calibri" pitchFamily="34" charset="0"/>
              </a:rPr>
              <a:t>space is laid out as four surgical bays that are separated for </a:t>
            </a:r>
            <a:r>
              <a:rPr lang="en-US" dirty="0" smtClean="0">
                <a:latin typeface="Calibri" pitchFamily="34" charset="0"/>
              </a:rPr>
              <a:t>privacy.</a:t>
            </a:r>
            <a:br>
              <a:rPr lang="en-US" dirty="0" smtClean="0">
                <a:latin typeface="Calibri" pitchFamily="34" charset="0"/>
              </a:rPr>
            </a:br>
            <a:endParaRPr lang="en-US" dirty="0" smtClean="0">
              <a:latin typeface="Calibri" pitchFamily="34" charset="0"/>
            </a:endParaRPr>
          </a:p>
          <a:p>
            <a:pPr marL="342900" indent="-274320">
              <a:lnSpc>
                <a:spcPts val="1800"/>
              </a:lnSpc>
              <a:buClr>
                <a:schemeClr val="accent4"/>
              </a:buClr>
              <a:buSzPct val="110000"/>
              <a:buFont typeface="Wingdings" pitchFamily="2" charset="2"/>
              <a:buChar char="§"/>
              <a:tabLst>
                <a:tab pos="463550" algn="l"/>
              </a:tabLst>
              <a:defRPr/>
            </a:pPr>
            <a:r>
              <a:rPr lang="en-US" dirty="0" smtClean="0">
                <a:latin typeface="Calibri" pitchFamily="34" charset="0"/>
              </a:rPr>
              <a:t>A </a:t>
            </a:r>
            <a:r>
              <a:rPr lang="en-US" dirty="0">
                <a:latin typeface="Calibri" pitchFamily="34" charset="0"/>
              </a:rPr>
              <a:t>single </a:t>
            </a:r>
            <a:r>
              <a:rPr lang="en-US" b="1" dirty="0">
                <a:latin typeface="Calibri" pitchFamily="34" charset="0"/>
              </a:rPr>
              <a:t>surgeon</a:t>
            </a:r>
            <a:r>
              <a:rPr lang="en-US" dirty="0">
                <a:latin typeface="Calibri" pitchFamily="34" charset="0"/>
              </a:rPr>
              <a:t> moves from bay to bay,* removing the foreskin, </a:t>
            </a:r>
            <a:r>
              <a:rPr lang="en-US" dirty="0" smtClean="0">
                <a:latin typeface="Calibri" pitchFamily="34" charset="0"/>
              </a:rPr>
              <a:t>achieving/ensuring </a:t>
            </a:r>
            <a:r>
              <a:rPr lang="en-US" b="1" dirty="0">
                <a:solidFill>
                  <a:srgbClr val="0070C0"/>
                </a:solidFill>
                <a:latin typeface="Calibri" pitchFamily="34" charset="0"/>
              </a:rPr>
              <a:t>hemostasis</a:t>
            </a:r>
            <a:r>
              <a:rPr lang="en-US" dirty="0">
                <a:latin typeface="Calibri" pitchFamily="34" charset="0"/>
              </a:rPr>
              <a:t>, and performing </a:t>
            </a:r>
            <a:r>
              <a:rPr lang="en-US" b="1" dirty="0">
                <a:solidFill>
                  <a:srgbClr val="0070C0"/>
                </a:solidFill>
                <a:latin typeface="Calibri" pitchFamily="34" charset="0"/>
              </a:rPr>
              <a:t>mattress suturing </a:t>
            </a:r>
            <a:r>
              <a:rPr lang="en-US" dirty="0" smtClean="0">
                <a:latin typeface="Calibri" pitchFamily="34" charset="0"/>
              </a:rPr>
              <a:t>for each </a:t>
            </a:r>
            <a:r>
              <a:rPr lang="en-US" dirty="0">
                <a:latin typeface="Calibri" pitchFamily="34" charset="0"/>
              </a:rPr>
              <a:t>of four MC clients</a:t>
            </a:r>
            <a:r>
              <a:rPr lang="en-US" dirty="0" smtClean="0">
                <a:latin typeface="Calibri" pitchFamily="34" charset="0"/>
              </a:rPr>
              <a:t>.</a:t>
            </a:r>
            <a:br>
              <a:rPr lang="en-US" dirty="0" smtClean="0">
                <a:latin typeface="Calibri" pitchFamily="34" charset="0"/>
              </a:rPr>
            </a:br>
            <a:endParaRPr lang="en-US" dirty="0">
              <a:latin typeface="Calibri" pitchFamily="34" charset="0"/>
            </a:endParaRPr>
          </a:p>
          <a:p>
            <a:pPr marL="342900" indent="-274320">
              <a:lnSpc>
                <a:spcPts val="1800"/>
              </a:lnSpc>
              <a:buClr>
                <a:schemeClr val="accent4"/>
              </a:buClr>
              <a:buSzPct val="110000"/>
              <a:buFont typeface="Wingdings" pitchFamily="2" charset="2"/>
              <a:buChar char="§"/>
              <a:tabLst>
                <a:tab pos="463550" algn="l"/>
              </a:tabLst>
              <a:defRPr/>
            </a:pPr>
            <a:r>
              <a:rPr lang="en-US" dirty="0" smtClean="0">
                <a:latin typeface="Calibri" pitchFamily="34" charset="0"/>
              </a:rPr>
              <a:t>A </a:t>
            </a:r>
            <a:r>
              <a:rPr lang="en-US" dirty="0">
                <a:latin typeface="Calibri" pitchFamily="34" charset="0"/>
              </a:rPr>
              <a:t>single </a:t>
            </a:r>
            <a:r>
              <a:rPr lang="en-US" b="1" dirty="0">
                <a:latin typeface="Calibri" pitchFamily="34" charset="0"/>
              </a:rPr>
              <a:t>float nurse</a:t>
            </a:r>
            <a:r>
              <a:rPr lang="en-US" dirty="0">
                <a:latin typeface="Calibri" pitchFamily="34" charset="0"/>
              </a:rPr>
              <a:t> moves from bay to bay,* following the </a:t>
            </a:r>
            <a:r>
              <a:rPr lang="en-US" dirty="0" smtClean="0">
                <a:latin typeface="Calibri" pitchFamily="34" charset="0"/>
              </a:rPr>
              <a:t>surgeon </a:t>
            </a:r>
            <a:r>
              <a:rPr lang="en-US" dirty="0">
                <a:latin typeface="Calibri" pitchFamily="34" charset="0"/>
              </a:rPr>
              <a:t>and doing simple sutures for each of four MC </a:t>
            </a:r>
            <a:r>
              <a:rPr lang="en-US" dirty="0" smtClean="0">
                <a:latin typeface="Calibri" pitchFamily="34" charset="0"/>
              </a:rPr>
              <a:t>clients.</a:t>
            </a:r>
            <a:br>
              <a:rPr lang="en-US" dirty="0" smtClean="0">
                <a:latin typeface="Calibri" pitchFamily="34" charset="0"/>
              </a:rPr>
            </a:br>
            <a:endParaRPr lang="en-US" dirty="0">
              <a:latin typeface="Calibri" pitchFamily="34" charset="0"/>
            </a:endParaRPr>
          </a:p>
          <a:p>
            <a:pPr marL="342900" indent="-274320">
              <a:lnSpc>
                <a:spcPts val="1800"/>
              </a:lnSpc>
              <a:buClr>
                <a:schemeClr val="accent4"/>
              </a:buClr>
              <a:buSzPct val="110000"/>
              <a:buFont typeface="Wingdings" pitchFamily="2" charset="2"/>
              <a:buChar char="§"/>
              <a:tabLst>
                <a:tab pos="463550" algn="l"/>
              </a:tabLst>
              <a:defRPr/>
            </a:pPr>
            <a:r>
              <a:rPr lang="en-US" dirty="0" smtClean="0">
                <a:latin typeface="Calibri" pitchFamily="34" charset="0"/>
              </a:rPr>
              <a:t>Four </a:t>
            </a:r>
            <a:r>
              <a:rPr lang="en-US" b="1" dirty="0">
                <a:latin typeface="Calibri" pitchFamily="34" charset="0"/>
              </a:rPr>
              <a:t>surgical bay assistants/nurses</a:t>
            </a:r>
            <a:r>
              <a:rPr lang="en-US" dirty="0">
                <a:latin typeface="Calibri" pitchFamily="34" charset="0"/>
              </a:rPr>
              <a:t>, one assigned to each bay, remain in place. Each of these nurses preps, drapes, provides local anesthesia for, assists in surgery for, and bandages a single MC client</a:t>
            </a:r>
            <a:r>
              <a:rPr lang="en-US" dirty="0" smtClean="0">
                <a:latin typeface="Calibri" pitchFamily="34" charset="0"/>
              </a:rPr>
              <a:t>.</a:t>
            </a:r>
            <a:endParaRPr lang="en-US" sz="900" i="1" dirty="0" smtClean="0">
              <a:latin typeface="Calibri" pitchFamily="34" charset="0"/>
            </a:endParaRPr>
          </a:p>
          <a:p>
            <a:pPr>
              <a:lnSpc>
                <a:spcPts val="1800"/>
              </a:lnSpc>
              <a:tabLst>
                <a:tab pos="463550" algn="l"/>
              </a:tabLst>
              <a:defRPr/>
            </a:pPr>
            <a:endParaRPr lang="en-US" sz="1200" i="1" dirty="0" smtClean="0">
              <a:latin typeface="Calibri" pitchFamily="34" charset="0"/>
            </a:endParaRPr>
          </a:p>
          <a:p>
            <a:pPr>
              <a:tabLst>
                <a:tab pos="463550" algn="l"/>
              </a:tabLst>
              <a:defRPr/>
            </a:pPr>
            <a:r>
              <a:rPr lang="en-US" sz="1200" i="1" dirty="0" smtClean="0">
                <a:latin typeface="Calibri" pitchFamily="34" charset="0"/>
              </a:rPr>
              <a:t>Source</a:t>
            </a:r>
            <a:r>
              <a:rPr lang="en-US" sz="1200" dirty="0">
                <a:latin typeface="Calibri" pitchFamily="34" charset="0"/>
              </a:rPr>
              <a:t>: Adapted from WHO </a:t>
            </a:r>
            <a:r>
              <a:rPr lang="en-US" sz="1200" dirty="0" smtClean="0">
                <a:latin typeface="Calibri" pitchFamily="34" charset="0"/>
              </a:rPr>
              <a:t>2010</a:t>
            </a:r>
            <a:endParaRPr lang="en-US" b="1" dirty="0">
              <a:latin typeface="Calibri" pitchFamily="34" charset="0"/>
            </a:endParaRPr>
          </a:p>
        </p:txBody>
      </p:sp>
      <p:sp>
        <p:nvSpPr>
          <p:cNvPr id="2" name="TextBox 1"/>
          <p:cNvSpPr txBox="1"/>
          <p:nvPr/>
        </p:nvSpPr>
        <p:spPr>
          <a:xfrm>
            <a:off x="6400802" y="2144504"/>
            <a:ext cx="1981198" cy="2031325"/>
          </a:xfrm>
          <a:prstGeom prst="rect">
            <a:avLst/>
          </a:prstGeom>
          <a:solidFill>
            <a:srgbClr val="FFE6B7"/>
          </a:solidFill>
          <a:ln w="9525">
            <a:solidFill>
              <a:schemeClr val="tx1"/>
            </a:solidFill>
          </a:ln>
        </p:spPr>
        <p:txBody>
          <a:bodyPr wrap="square" rtlCol="0">
            <a:spAutoFit/>
          </a:bodyPr>
          <a:lstStyle/>
          <a:p>
            <a:r>
              <a:rPr lang="en-US" b="1" dirty="0" smtClean="0">
                <a:latin typeface="+mj-lt"/>
              </a:rPr>
              <a:t>Highlights: To increase efficiency, surgical gowns only need to be changed if soiled with blood or body fluids.</a:t>
            </a:r>
            <a:endParaRPr lang="en-US" b="1" dirty="0">
              <a:latin typeface="+mj-lt"/>
            </a:endParaRPr>
          </a:p>
        </p:txBody>
      </p:sp>
      <p:sp>
        <p:nvSpPr>
          <p:cNvPr id="3" name="TextBox 2"/>
          <p:cNvSpPr txBox="1"/>
          <p:nvPr/>
        </p:nvSpPr>
        <p:spPr>
          <a:xfrm>
            <a:off x="283036" y="5475562"/>
            <a:ext cx="8632364" cy="584775"/>
          </a:xfrm>
          <a:prstGeom prst="rect">
            <a:avLst/>
          </a:prstGeom>
          <a:noFill/>
        </p:spPr>
        <p:txBody>
          <a:bodyPr wrap="square" rtlCol="0">
            <a:spAutoFit/>
          </a:bodyPr>
          <a:lstStyle/>
          <a:p>
            <a:r>
              <a:rPr lang="en-US" sz="1600" b="1" dirty="0">
                <a:latin typeface="Calibri" pitchFamily="34" charset="0"/>
              </a:rPr>
              <a:t>*</a:t>
            </a:r>
            <a:r>
              <a:rPr lang="en-US" sz="1600" i="1" dirty="0">
                <a:latin typeface="Calibri" pitchFamily="34" charset="0"/>
              </a:rPr>
              <a:t>As MC providers move from bay to bay, it is important for them to attend to infection prevention protocols (washing/sanitizing hands, changing gloves, and changing gowns, if soiled, between clients</a:t>
            </a:r>
            <a:r>
              <a:rPr lang="en-US" sz="1600" i="1" dirty="0" smtClean="0">
                <a:latin typeface="Calibri" pitchFamily="34" charset="0"/>
              </a:rPr>
              <a:t>).</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52463" y="503238"/>
            <a:ext cx="8229600" cy="868362"/>
          </a:xfrm>
        </p:spPr>
        <p:txBody>
          <a:bodyPr/>
          <a:lstStyle/>
          <a:p>
            <a:r>
              <a:rPr lang="en-US" dirty="0" smtClean="0"/>
              <a:t>Rakai Study: Optimizing Speed </a:t>
            </a:r>
          </a:p>
        </p:txBody>
      </p:sp>
      <p:sp>
        <p:nvSpPr>
          <p:cNvPr id="43010" name="Text Box 4"/>
          <p:cNvSpPr txBox="1">
            <a:spLocks noChangeArrowheads="1"/>
          </p:cNvSpPr>
          <p:nvPr/>
        </p:nvSpPr>
        <p:spPr bwMode="auto">
          <a:xfrm>
            <a:off x="685800" y="1371600"/>
            <a:ext cx="7620000" cy="701675"/>
          </a:xfrm>
          <a:prstGeom prst="rect">
            <a:avLst/>
          </a:prstGeom>
          <a:noFill/>
          <a:ln w="9525">
            <a:noFill/>
            <a:miter lim="800000"/>
            <a:headEnd/>
            <a:tailEnd/>
          </a:ln>
        </p:spPr>
        <p:txBody>
          <a:bodyPr>
            <a:spAutoFit/>
          </a:bodyPr>
          <a:lstStyle/>
          <a:p>
            <a:r>
              <a:rPr lang="en-US" sz="2000" b="1" i="1" dirty="0">
                <a:latin typeface="Calibri" pitchFamily="34" charset="0"/>
              </a:rPr>
              <a:t>In Rakai, Uganda, Kiggundu et al. assessed adult MC procedures after training to assess surgical skill and speed</a:t>
            </a:r>
            <a:r>
              <a:rPr lang="en-US" sz="2000" dirty="0">
                <a:latin typeface="Calibri" pitchFamily="34" charset="0"/>
              </a:rPr>
              <a:t>. </a:t>
            </a:r>
          </a:p>
        </p:txBody>
      </p:sp>
      <p:sp>
        <p:nvSpPr>
          <p:cNvPr id="43011" name="Text Box 5"/>
          <p:cNvSpPr txBox="1">
            <a:spLocks noChangeArrowheads="1"/>
          </p:cNvSpPr>
          <p:nvPr/>
        </p:nvSpPr>
        <p:spPr bwMode="auto">
          <a:xfrm>
            <a:off x="533400" y="4572000"/>
            <a:ext cx="8229600" cy="396875"/>
          </a:xfrm>
          <a:prstGeom prst="rect">
            <a:avLst/>
          </a:prstGeom>
          <a:noFill/>
          <a:ln w="9525">
            <a:noFill/>
            <a:miter lim="800000"/>
            <a:headEnd/>
            <a:tailEnd/>
          </a:ln>
        </p:spPr>
        <p:txBody>
          <a:bodyPr>
            <a:spAutoFit/>
          </a:bodyPr>
          <a:lstStyle/>
          <a:p>
            <a:endParaRPr lang="en-US" sz="2000" dirty="0"/>
          </a:p>
        </p:txBody>
      </p:sp>
      <p:sp>
        <p:nvSpPr>
          <p:cNvPr id="43012" name="Text Box 6"/>
          <p:cNvSpPr txBox="1">
            <a:spLocks noChangeArrowheads="1"/>
          </p:cNvSpPr>
          <p:nvPr/>
        </p:nvSpPr>
        <p:spPr bwMode="auto">
          <a:xfrm>
            <a:off x="685800" y="2231570"/>
            <a:ext cx="7772400" cy="3683060"/>
          </a:xfrm>
          <a:prstGeom prst="rect">
            <a:avLst/>
          </a:prstGeom>
          <a:noFill/>
          <a:ln w="9525">
            <a:noFill/>
            <a:miter lim="800000"/>
            <a:headEnd/>
            <a:tailEnd/>
          </a:ln>
        </p:spPr>
        <p:txBody>
          <a:bodyPr>
            <a:spAutoFit/>
          </a:bodyPr>
          <a:lstStyle/>
          <a:p>
            <a:pPr>
              <a:lnSpc>
                <a:spcPts val="1800"/>
              </a:lnSpc>
            </a:pPr>
            <a:r>
              <a:rPr lang="en-US" dirty="0">
                <a:latin typeface="Calibri" pitchFamily="34" charset="0"/>
              </a:rPr>
              <a:t>After completing training (which included 15 to 20 supervised procedures</a:t>
            </a:r>
            <a:r>
              <a:rPr lang="en-US" dirty="0" smtClean="0">
                <a:latin typeface="Calibri" pitchFamily="34" charset="0"/>
              </a:rPr>
              <a:t>), </a:t>
            </a:r>
            <a:r>
              <a:rPr lang="en-US" dirty="0">
                <a:latin typeface="Calibri" pitchFamily="34" charset="0"/>
              </a:rPr>
              <a:t>six physicians circumcised 3,011 men (median age 24 years) using the sleeve resection method* in a randomized trial (20 to 981 procedures per surgeon).</a:t>
            </a:r>
          </a:p>
          <a:p>
            <a:pPr>
              <a:lnSpc>
                <a:spcPts val="1800"/>
              </a:lnSpc>
            </a:pPr>
            <a:endParaRPr lang="en-US" dirty="0">
              <a:latin typeface="Calibri" pitchFamily="34" charset="0"/>
            </a:endParaRPr>
          </a:p>
          <a:p>
            <a:pPr>
              <a:lnSpc>
                <a:spcPts val="1800"/>
              </a:lnSpc>
            </a:pPr>
            <a:r>
              <a:rPr lang="en-US" dirty="0">
                <a:latin typeface="Calibri" pitchFamily="34" charset="0"/>
              </a:rPr>
              <a:t>Duration of surgery was timed from local anesthesia to wound closure.</a:t>
            </a:r>
          </a:p>
          <a:p>
            <a:pPr>
              <a:lnSpc>
                <a:spcPts val="1800"/>
              </a:lnSpc>
            </a:pPr>
            <a:endParaRPr lang="en-US" dirty="0">
              <a:latin typeface="Calibri" pitchFamily="34" charset="0"/>
            </a:endParaRPr>
          </a:p>
          <a:p>
            <a:pPr>
              <a:lnSpc>
                <a:spcPts val="1800"/>
              </a:lnSpc>
            </a:pPr>
            <a:r>
              <a:rPr lang="en-US" b="1" dirty="0">
                <a:latin typeface="Calibri" pitchFamily="34" charset="0"/>
              </a:rPr>
              <a:t>Results</a:t>
            </a:r>
            <a:r>
              <a:rPr lang="en-US" dirty="0">
                <a:latin typeface="Calibri" pitchFamily="34" charset="0"/>
              </a:rPr>
              <a:t>: For the first 100 procedures, it took an average of approximately 40 minutes to complete the surgery. For the subsequent 100 circumcisions, the time to complete the surgery decreased to 25 minutes.</a:t>
            </a:r>
          </a:p>
          <a:p>
            <a:pPr>
              <a:lnSpc>
                <a:spcPts val="1800"/>
              </a:lnSpc>
            </a:pPr>
            <a:endParaRPr lang="en-US" sz="900" i="1" dirty="0" smtClean="0">
              <a:latin typeface="Calibri" pitchFamily="34" charset="0"/>
            </a:endParaRPr>
          </a:p>
          <a:p>
            <a:pPr>
              <a:lnSpc>
                <a:spcPts val="1800"/>
              </a:lnSpc>
            </a:pPr>
            <a:r>
              <a:rPr lang="en-US" sz="1200" i="1" dirty="0" smtClean="0">
                <a:latin typeface="Calibri" pitchFamily="34" charset="0"/>
              </a:rPr>
              <a:t>Source</a:t>
            </a:r>
            <a:r>
              <a:rPr lang="en-US" sz="1200" dirty="0">
                <a:latin typeface="Calibri" pitchFamily="34" charset="0"/>
              </a:rPr>
              <a:t>: Kiggundu et al. </a:t>
            </a:r>
            <a:r>
              <a:rPr lang="en-US" sz="1200" dirty="0" smtClean="0">
                <a:latin typeface="Calibri" pitchFamily="34" charset="0"/>
              </a:rPr>
              <a:t>2009</a:t>
            </a:r>
          </a:p>
          <a:p>
            <a:pPr>
              <a:lnSpc>
                <a:spcPts val="1800"/>
              </a:lnSpc>
            </a:pPr>
            <a:endParaRPr lang="en-US" sz="1200" i="1" dirty="0">
              <a:latin typeface="Calibri" pitchFamily="34" charset="0"/>
            </a:endParaRPr>
          </a:p>
          <a:p>
            <a:pPr>
              <a:lnSpc>
                <a:spcPts val="1800"/>
              </a:lnSpc>
            </a:pPr>
            <a:r>
              <a:rPr lang="en-US" i="1" dirty="0">
                <a:latin typeface="Calibri" pitchFamily="34" charset="0"/>
              </a:rPr>
              <a:t>*You can find more information on surgical procedures for MC (including the sleeve resection technique) in the </a:t>
            </a:r>
            <a:r>
              <a:rPr lang="en-US" b="1" i="1" dirty="0">
                <a:latin typeface="Calibri" pitchFamily="34" charset="0"/>
              </a:rPr>
              <a:t>Adult/Adolescent MC Surgical Techniques </a:t>
            </a:r>
            <a:r>
              <a:rPr lang="en-US" i="1" dirty="0">
                <a:latin typeface="Calibri" pitchFamily="34" charset="0"/>
              </a:rPr>
              <a:t>session of this course</a:t>
            </a:r>
            <a:r>
              <a:rPr lang="en-US" i="1" dirty="0" smtClean="0">
                <a:latin typeface="Calibri" pitchFamily="34" charset="0"/>
              </a:rPr>
              <a: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457200" y="457200"/>
            <a:ext cx="8686800" cy="868363"/>
          </a:xfrm>
        </p:spPr>
        <p:txBody>
          <a:bodyPr/>
          <a:lstStyle/>
          <a:p>
            <a:r>
              <a:rPr lang="en-US" dirty="0" smtClean="0"/>
              <a:t>Rakai Study: Optimizing Speed (continued) </a:t>
            </a:r>
          </a:p>
        </p:txBody>
      </p:sp>
      <p:sp>
        <p:nvSpPr>
          <p:cNvPr id="45058" name="Text Box 6"/>
          <p:cNvSpPr txBox="1">
            <a:spLocks noChangeArrowheads="1"/>
          </p:cNvSpPr>
          <p:nvPr/>
        </p:nvSpPr>
        <p:spPr bwMode="auto">
          <a:xfrm>
            <a:off x="5714999" y="1751835"/>
            <a:ext cx="3025775" cy="2173031"/>
          </a:xfrm>
          <a:prstGeom prst="rect">
            <a:avLst/>
          </a:prstGeom>
          <a:solidFill>
            <a:schemeClr val="accent6"/>
          </a:solidFill>
          <a:ln w="9525">
            <a:solidFill>
              <a:schemeClr val="tx1"/>
            </a:solidFill>
            <a:miter lim="800000"/>
            <a:headEnd/>
            <a:tailEnd/>
          </a:ln>
        </p:spPr>
        <p:txBody>
          <a:bodyPr wrap="square">
            <a:spAutoFit/>
          </a:bodyPr>
          <a:lstStyle/>
          <a:p>
            <a:pPr>
              <a:lnSpc>
                <a:spcPts val="1800"/>
              </a:lnSpc>
              <a:defRPr/>
            </a:pPr>
            <a:r>
              <a:rPr lang="en-US" b="1" dirty="0">
                <a:latin typeface="Calibri" pitchFamily="34" charset="0"/>
              </a:rPr>
              <a:t>You Decide . . .</a:t>
            </a:r>
          </a:p>
          <a:p>
            <a:pPr>
              <a:lnSpc>
                <a:spcPts val="1800"/>
              </a:lnSpc>
              <a:defRPr/>
            </a:pPr>
            <a:r>
              <a:rPr lang="en-US" b="1" dirty="0">
                <a:latin typeface="Calibri" pitchFamily="34" charset="0"/>
              </a:rPr>
              <a:t>As the graph </a:t>
            </a:r>
            <a:r>
              <a:rPr lang="en-US" b="1" dirty="0" smtClean="0">
                <a:latin typeface="Calibri" pitchFamily="34" charset="0"/>
              </a:rPr>
              <a:t>on the left illustrates</a:t>
            </a:r>
            <a:r>
              <a:rPr lang="en-US" b="1" dirty="0">
                <a:latin typeface="Calibri" pitchFamily="34" charset="0"/>
              </a:rPr>
              <a:t>, newly trained physicians in Rakai needed to complete about 100 MCs to reach optimal surgical speed.</a:t>
            </a:r>
          </a:p>
          <a:p>
            <a:pPr>
              <a:lnSpc>
                <a:spcPts val="1800"/>
              </a:lnSpc>
              <a:defRPr/>
            </a:pPr>
            <a:endParaRPr lang="en-US" b="1" dirty="0" smtClean="0">
              <a:latin typeface="Calibri" pitchFamily="34" charset="0"/>
            </a:endParaRPr>
          </a:p>
          <a:p>
            <a:pPr>
              <a:lnSpc>
                <a:spcPts val="1800"/>
              </a:lnSpc>
              <a:defRPr/>
            </a:pPr>
            <a:r>
              <a:rPr lang="en-US" b="1" dirty="0" smtClean="0">
                <a:latin typeface="Calibri" pitchFamily="34" charset="0"/>
              </a:rPr>
              <a:t>What </a:t>
            </a:r>
            <a:r>
              <a:rPr lang="en-US" b="1" dirty="0">
                <a:latin typeface="Calibri" pitchFamily="34" charset="0"/>
              </a:rPr>
              <a:t>implications does this have for MC programming?</a:t>
            </a:r>
          </a:p>
        </p:txBody>
      </p:sp>
      <p:pic>
        <p:nvPicPr>
          <p:cNvPr id="45059" name="Content Placeholder 3"/>
          <p:cNvPicPr>
            <a:picLocks noChangeAspect="1"/>
          </p:cNvPicPr>
          <p:nvPr/>
        </p:nvPicPr>
        <p:blipFill>
          <a:blip r:embed="rId3"/>
          <a:srcRect/>
          <a:stretch>
            <a:fillRect/>
          </a:stretch>
        </p:blipFill>
        <p:spPr bwMode="auto">
          <a:xfrm>
            <a:off x="423862" y="1143000"/>
            <a:ext cx="4986337" cy="3850560"/>
          </a:xfrm>
          <a:prstGeom prst="rect">
            <a:avLst/>
          </a:prstGeom>
          <a:noFill/>
          <a:ln w="9525">
            <a:noFill/>
            <a:miter lim="800000"/>
            <a:headEnd/>
            <a:tailEnd/>
          </a:ln>
        </p:spPr>
      </p:pic>
      <p:sp>
        <p:nvSpPr>
          <p:cNvPr id="45060" name="Text Box 8"/>
          <p:cNvSpPr txBox="1">
            <a:spLocks noChangeArrowheads="1"/>
          </p:cNvSpPr>
          <p:nvPr/>
        </p:nvSpPr>
        <p:spPr bwMode="auto">
          <a:xfrm>
            <a:off x="533399" y="5062095"/>
            <a:ext cx="2176463" cy="276999"/>
          </a:xfrm>
          <a:prstGeom prst="rect">
            <a:avLst/>
          </a:prstGeom>
          <a:noFill/>
          <a:ln w="9525">
            <a:noFill/>
            <a:miter lim="800000"/>
            <a:headEnd/>
            <a:tailEnd/>
          </a:ln>
        </p:spPr>
        <p:txBody>
          <a:bodyPr wrap="square">
            <a:spAutoFit/>
          </a:bodyPr>
          <a:lstStyle/>
          <a:p>
            <a:r>
              <a:rPr lang="en-US" sz="1200" i="1" dirty="0">
                <a:latin typeface="Calibri" pitchFamily="34" charset="0"/>
              </a:rPr>
              <a:t>Source</a:t>
            </a:r>
            <a:r>
              <a:rPr lang="en-US" sz="1200" dirty="0">
                <a:latin typeface="Calibri" pitchFamily="34" charset="0"/>
              </a:rPr>
              <a:t>: Kiggundu et al. 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381000" y="489858"/>
            <a:ext cx="8610600" cy="1524000"/>
          </a:xfrm>
        </p:spPr>
        <p:txBody>
          <a:bodyPr/>
          <a:lstStyle/>
          <a:p>
            <a:r>
              <a:rPr lang="en-US" sz="3000" dirty="0" smtClean="0"/>
              <a:t>Efficiency and Productivity Comparison: Conventional Approach Compared to Efficiency Approach</a:t>
            </a:r>
          </a:p>
        </p:txBody>
      </p:sp>
      <p:pic>
        <p:nvPicPr>
          <p:cNvPr id="47106" name="Content Placeholder 3"/>
          <p:cNvPicPr>
            <a:picLocks noGrp="1" noChangeAspect="1"/>
          </p:cNvPicPr>
          <p:nvPr>
            <p:ph idx="1"/>
          </p:nvPr>
        </p:nvPicPr>
        <p:blipFill>
          <a:blip r:embed="rId3"/>
          <a:srcRect/>
          <a:stretch>
            <a:fillRect/>
          </a:stretch>
        </p:blipFill>
        <p:spPr>
          <a:xfrm>
            <a:off x="457200" y="2197100"/>
            <a:ext cx="4854575" cy="3703638"/>
          </a:xfrm>
        </p:spPr>
      </p:pic>
      <p:sp>
        <p:nvSpPr>
          <p:cNvPr id="47107" name="Text Box 4"/>
          <p:cNvSpPr txBox="1">
            <a:spLocks noChangeArrowheads="1"/>
          </p:cNvSpPr>
          <p:nvPr/>
        </p:nvSpPr>
        <p:spPr bwMode="auto">
          <a:xfrm>
            <a:off x="5562600" y="2590808"/>
            <a:ext cx="3276600" cy="2917209"/>
          </a:xfrm>
          <a:prstGeom prst="rect">
            <a:avLst/>
          </a:prstGeom>
          <a:noFill/>
          <a:ln w="9525">
            <a:noFill/>
            <a:miter lim="800000"/>
            <a:headEnd/>
            <a:tailEnd/>
          </a:ln>
        </p:spPr>
        <p:txBody>
          <a:bodyPr wrap="square">
            <a:spAutoFit/>
          </a:bodyPr>
          <a:lstStyle/>
          <a:p>
            <a:pPr>
              <a:lnSpc>
                <a:spcPts val="2000"/>
              </a:lnSpc>
            </a:pPr>
            <a:r>
              <a:rPr lang="en-US" sz="2000" dirty="0">
                <a:latin typeface="Calibri" pitchFamily="34" charset="0"/>
              </a:rPr>
              <a:t>The chart on the left shows that an efficiency approach to MC surgery can perform much more efficiently and productively than a conventional approach.</a:t>
            </a:r>
          </a:p>
          <a:p>
            <a:pPr>
              <a:lnSpc>
                <a:spcPts val="2000"/>
              </a:lnSpc>
            </a:pPr>
            <a:endParaRPr lang="en-US" sz="2000" dirty="0">
              <a:latin typeface="Calibri" pitchFamily="34" charset="0"/>
            </a:endParaRPr>
          </a:p>
          <a:p>
            <a:pPr>
              <a:lnSpc>
                <a:spcPts val="2000"/>
              </a:lnSpc>
            </a:pPr>
            <a:r>
              <a:rPr lang="en-US" sz="2000" dirty="0">
                <a:latin typeface="Calibri" pitchFamily="34" charset="0"/>
              </a:rPr>
              <a:t>In some sites, productivity could be further increased by hosting </a:t>
            </a:r>
            <a:r>
              <a:rPr lang="en-US" sz="2000" dirty="0" smtClean="0">
                <a:latin typeface="Calibri" pitchFamily="34" charset="0"/>
              </a:rPr>
              <a:t>additional</a:t>
            </a:r>
            <a:r>
              <a:rPr lang="en-US" sz="2000" dirty="0">
                <a:latin typeface="Calibri" pitchFamily="34" charset="0"/>
              </a:rPr>
              <a:t> efficiency teams.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381000" y="533400"/>
            <a:ext cx="8839200" cy="1143000"/>
          </a:xfrm>
        </p:spPr>
        <p:txBody>
          <a:bodyPr/>
          <a:lstStyle/>
          <a:p>
            <a:r>
              <a:rPr lang="en-US" sz="2600" dirty="0" smtClean="0"/>
              <a:t>Efficiency and Productivity Comparison: Conventional Approach Compared to Efficiency Approach (continued)</a:t>
            </a:r>
          </a:p>
        </p:txBody>
      </p:sp>
      <p:sp>
        <p:nvSpPr>
          <p:cNvPr id="49154" name="Text Box 5"/>
          <p:cNvSpPr txBox="1">
            <a:spLocks noChangeArrowheads="1"/>
          </p:cNvSpPr>
          <p:nvPr/>
        </p:nvSpPr>
        <p:spPr bwMode="auto">
          <a:xfrm>
            <a:off x="381000" y="1768475"/>
            <a:ext cx="4419600" cy="4385816"/>
          </a:xfrm>
          <a:prstGeom prst="rect">
            <a:avLst/>
          </a:prstGeom>
          <a:noFill/>
          <a:ln w="9525">
            <a:noFill/>
            <a:miter lim="800000"/>
            <a:headEnd/>
            <a:tailEnd/>
          </a:ln>
        </p:spPr>
        <p:txBody>
          <a:bodyPr>
            <a:spAutoFit/>
          </a:bodyPr>
          <a:lstStyle/>
          <a:p>
            <a:pPr>
              <a:defRPr/>
            </a:pPr>
            <a:r>
              <a:rPr lang="en-US" b="1" dirty="0">
                <a:latin typeface="Calibri" pitchFamily="34" charset="0"/>
              </a:rPr>
              <a:t>Application to South Africa: Human Resource Requirements</a:t>
            </a:r>
            <a:endParaRPr lang="en-US" dirty="0">
              <a:latin typeface="Calibri" pitchFamily="34" charset="0"/>
            </a:endParaRPr>
          </a:p>
          <a:p>
            <a:pPr>
              <a:defRPr/>
            </a:pPr>
            <a:r>
              <a:rPr lang="en-US" dirty="0">
                <a:latin typeface="Calibri" pitchFamily="34" charset="0"/>
              </a:rPr>
              <a:t>Based on the efficiency model shown in the chart on the previous slide, to achieve a goal of circumcising six million men in five years, or 1.2 million men per year, South Africa needs:</a:t>
            </a:r>
          </a:p>
          <a:p>
            <a:pPr>
              <a:spcBef>
                <a:spcPct val="50000"/>
              </a:spcBef>
              <a:buClr>
                <a:schemeClr val="accent4"/>
              </a:buClr>
              <a:buSzPct val="110000"/>
              <a:defRPr/>
            </a:pPr>
            <a:r>
              <a:rPr lang="en-US" dirty="0">
                <a:latin typeface="Calibri" pitchFamily="34" charset="0"/>
              </a:rPr>
              <a:t>A total of 150 MC </a:t>
            </a:r>
            <a:r>
              <a:rPr lang="en-US" dirty="0" smtClean="0">
                <a:latin typeface="Calibri" pitchFamily="34" charset="0"/>
              </a:rPr>
              <a:t>teams</a:t>
            </a:r>
          </a:p>
          <a:p>
            <a:pPr marL="285750" indent="-285750">
              <a:spcBef>
                <a:spcPct val="50000"/>
              </a:spcBef>
              <a:buClr>
                <a:schemeClr val="accent4"/>
              </a:buClr>
              <a:buSzPct val="110000"/>
              <a:buFont typeface="Wingdings" pitchFamily="2" charset="2"/>
              <a:buChar char="§"/>
              <a:defRPr/>
            </a:pPr>
            <a:r>
              <a:rPr lang="en-US" dirty="0" smtClean="0">
                <a:latin typeface="Calibri" pitchFamily="34" charset="0"/>
              </a:rPr>
              <a:t>150 </a:t>
            </a:r>
            <a:r>
              <a:rPr lang="en-US" b="1" i="1" dirty="0" smtClean="0">
                <a:latin typeface="Calibri" pitchFamily="34" charset="0"/>
              </a:rPr>
              <a:t>surgeons</a:t>
            </a:r>
          </a:p>
          <a:p>
            <a:pPr marL="285750" indent="-285750">
              <a:spcBef>
                <a:spcPct val="50000"/>
              </a:spcBef>
              <a:buClr>
                <a:schemeClr val="accent4"/>
              </a:buClr>
              <a:buSzPct val="110000"/>
              <a:buFont typeface="Wingdings" pitchFamily="2" charset="2"/>
              <a:buChar char="§"/>
              <a:defRPr/>
            </a:pPr>
            <a:r>
              <a:rPr lang="en-US" dirty="0" smtClean="0">
                <a:latin typeface="Calibri" pitchFamily="34" charset="0"/>
              </a:rPr>
              <a:t>600 assistants/nurses</a:t>
            </a:r>
          </a:p>
          <a:p>
            <a:pPr marL="285750" indent="-285750">
              <a:spcBef>
                <a:spcPct val="50000"/>
              </a:spcBef>
              <a:buClr>
                <a:schemeClr val="accent4"/>
              </a:buClr>
              <a:buSzPct val="110000"/>
              <a:buFont typeface="Wingdings" pitchFamily="2" charset="2"/>
              <a:buChar char="§"/>
              <a:defRPr/>
            </a:pPr>
            <a:r>
              <a:rPr lang="en-US" dirty="0" smtClean="0">
                <a:latin typeface="Calibri" pitchFamily="34" charset="0"/>
              </a:rPr>
              <a:t>150 </a:t>
            </a:r>
            <a:r>
              <a:rPr lang="en-US" dirty="0">
                <a:latin typeface="Calibri" pitchFamily="34" charset="0"/>
              </a:rPr>
              <a:t>nurses</a:t>
            </a:r>
          </a:p>
          <a:p>
            <a:pPr>
              <a:spcBef>
                <a:spcPct val="50000"/>
              </a:spcBef>
              <a:defRPr/>
            </a:pPr>
            <a:r>
              <a:rPr lang="en-US" dirty="0">
                <a:latin typeface="Calibri" pitchFamily="34" charset="0"/>
              </a:rPr>
              <a:t>This means a total of 900 clinical staff (and 600 surgical beds).</a:t>
            </a:r>
          </a:p>
        </p:txBody>
      </p:sp>
      <p:sp>
        <p:nvSpPr>
          <p:cNvPr id="49155" name="Text Box 6"/>
          <p:cNvSpPr txBox="1">
            <a:spLocks noChangeArrowheads="1"/>
          </p:cNvSpPr>
          <p:nvPr/>
        </p:nvSpPr>
        <p:spPr bwMode="auto">
          <a:xfrm>
            <a:off x="5072062" y="1752598"/>
            <a:ext cx="3614737" cy="4708981"/>
          </a:xfrm>
          <a:prstGeom prst="rect">
            <a:avLst/>
          </a:prstGeom>
          <a:solidFill>
            <a:srgbClr val="FFE6B7"/>
          </a:solidFill>
          <a:ln w="9525">
            <a:solidFill>
              <a:schemeClr val="tx1"/>
            </a:solidFill>
            <a:miter lim="800000"/>
            <a:headEnd/>
            <a:tailEnd/>
          </a:ln>
        </p:spPr>
        <p:txBody>
          <a:bodyPr wrap="square">
            <a:spAutoFit/>
          </a:bodyPr>
          <a:lstStyle/>
          <a:p>
            <a:pPr>
              <a:lnSpc>
                <a:spcPts val="2000"/>
              </a:lnSpc>
              <a:spcBef>
                <a:spcPct val="50000"/>
              </a:spcBef>
            </a:pPr>
            <a:r>
              <a:rPr lang="en-US" sz="2000" b="1" dirty="0">
                <a:latin typeface="Calibri" pitchFamily="34" charset="0"/>
              </a:rPr>
              <a:t>Ideas </a:t>
            </a:r>
            <a:r>
              <a:rPr lang="en-US" sz="2000" b="1" i="1" dirty="0">
                <a:latin typeface="Calibri" pitchFamily="34" charset="0"/>
              </a:rPr>
              <a:t>in Action</a:t>
            </a:r>
          </a:p>
          <a:p>
            <a:pPr>
              <a:lnSpc>
                <a:spcPts val="2000"/>
              </a:lnSpc>
              <a:spcBef>
                <a:spcPts val="0"/>
              </a:spcBef>
            </a:pPr>
            <a:endParaRPr lang="en-US" b="1" i="1" dirty="0" smtClean="0">
              <a:latin typeface="Calibri" pitchFamily="34" charset="0"/>
            </a:endParaRPr>
          </a:p>
          <a:p>
            <a:pPr>
              <a:lnSpc>
                <a:spcPts val="2000"/>
              </a:lnSpc>
              <a:spcBef>
                <a:spcPts val="0"/>
              </a:spcBef>
            </a:pPr>
            <a:r>
              <a:rPr lang="en-US" b="1" i="1" dirty="0" smtClean="0">
                <a:latin typeface="Calibri" pitchFamily="34" charset="0"/>
              </a:rPr>
              <a:t>Bophelo </a:t>
            </a:r>
            <a:r>
              <a:rPr lang="en-US" b="1" i="1" dirty="0">
                <a:latin typeface="Calibri" pitchFamily="34" charset="0"/>
              </a:rPr>
              <a:t>Pele ("Health First") Project Model in Orange Farm, South Africa</a:t>
            </a:r>
            <a:endParaRPr lang="en-US" b="1" dirty="0">
              <a:latin typeface="Calibri" pitchFamily="34" charset="0"/>
            </a:endParaRPr>
          </a:p>
          <a:p>
            <a:pPr>
              <a:lnSpc>
                <a:spcPts val="2000"/>
              </a:lnSpc>
              <a:spcBef>
                <a:spcPts val="0"/>
              </a:spcBef>
            </a:pPr>
            <a:endParaRPr lang="en-US" b="1" dirty="0" smtClean="0">
              <a:latin typeface="Calibri" pitchFamily="34" charset="0"/>
            </a:endParaRPr>
          </a:p>
          <a:p>
            <a:pPr>
              <a:lnSpc>
                <a:spcPts val="2000"/>
              </a:lnSpc>
              <a:spcBef>
                <a:spcPts val="0"/>
              </a:spcBef>
            </a:pPr>
            <a:r>
              <a:rPr lang="en-US" b="1" dirty="0" smtClean="0">
                <a:latin typeface="Calibri" pitchFamily="34" charset="0"/>
              </a:rPr>
              <a:t>Using </a:t>
            </a:r>
            <a:r>
              <a:rPr lang="en-US" b="1" dirty="0">
                <a:latin typeface="Calibri" pitchFamily="34" charset="0"/>
              </a:rPr>
              <a:t>an efficiency approach with three task-sharing teams of one medical circumciser and five nurses, this project was able to perform up to 150 </a:t>
            </a:r>
            <a:r>
              <a:rPr lang="en-US" b="1" dirty="0" smtClean="0">
                <a:latin typeface="Calibri" pitchFamily="34" charset="0"/>
              </a:rPr>
              <a:t>adult/adolescent </a:t>
            </a:r>
            <a:r>
              <a:rPr lang="en-US" b="1" dirty="0">
                <a:latin typeface="Calibri" pitchFamily="34" charset="0"/>
              </a:rPr>
              <a:t>MCs per day. </a:t>
            </a:r>
          </a:p>
          <a:p>
            <a:pPr>
              <a:lnSpc>
                <a:spcPts val="2000"/>
              </a:lnSpc>
              <a:spcBef>
                <a:spcPts val="0"/>
              </a:spcBef>
            </a:pPr>
            <a:endParaRPr lang="en-US" b="1" dirty="0" smtClean="0">
              <a:latin typeface="Calibri" pitchFamily="34" charset="0"/>
            </a:endParaRPr>
          </a:p>
          <a:p>
            <a:pPr>
              <a:lnSpc>
                <a:spcPts val="2000"/>
              </a:lnSpc>
              <a:spcBef>
                <a:spcPts val="0"/>
              </a:spcBef>
            </a:pPr>
            <a:r>
              <a:rPr lang="en-US" b="1" dirty="0" smtClean="0">
                <a:latin typeface="Calibri" pitchFamily="34" charset="0"/>
              </a:rPr>
              <a:t>As </a:t>
            </a:r>
            <a:r>
              <a:rPr lang="en-US" b="1" dirty="0">
                <a:latin typeface="Calibri" pitchFamily="34" charset="0"/>
              </a:rPr>
              <a:t>of November 2009, 14,011 men had been circumcised, averaging 740 per month over 12 months</a:t>
            </a:r>
            <a:r>
              <a:rPr lang="en-US" b="1" dirty="0" smtClean="0">
                <a:latin typeface="Calibri" pitchFamily="34" charset="0"/>
              </a:rPr>
              <a:t>.</a:t>
            </a:r>
          </a:p>
          <a:p>
            <a:pPr>
              <a:lnSpc>
                <a:spcPts val="2000"/>
              </a:lnSpc>
              <a:spcBef>
                <a:spcPts val="0"/>
              </a:spcBef>
            </a:pPr>
            <a:endParaRPr lang="en-US" b="1" dirty="0">
              <a:latin typeface="Calibri" pitchFamily="34" charset="0"/>
            </a:endParaRPr>
          </a:p>
          <a:p>
            <a:pPr>
              <a:lnSpc>
                <a:spcPts val="2000"/>
              </a:lnSpc>
              <a:spcBef>
                <a:spcPts val="0"/>
              </a:spcBef>
            </a:pPr>
            <a:r>
              <a:rPr lang="en-US" sz="1200" i="1" dirty="0">
                <a:latin typeface="Calibri" pitchFamily="34" charset="0"/>
              </a:rPr>
              <a:t>Source</a:t>
            </a:r>
            <a:r>
              <a:rPr lang="en-US" sz="1200" dirty="0">
                <a:latin typeface="Calibri" pitchFamily="34" charset="0"/>
              </a:rPr>
              <a:t>: Lissouba et al. 2010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304800" y="304800"/>
            <a:ext cx="8685213" cy="1143000"/>
          </a:xfrm>
        </p:spPr>
        <p:txBody>
          <a:bodyPr/>
          <a:lstStyle/>
          <a:p>
            <a:r>
              <a:rPr lang="en-US" dirty="0" smtClean="0"/>
              <a:t>Surgical Efficiencies to Reduce Time and Cost </a:t>
            </a:r>
          </a:p>
        </p:txBody>
      </p:sp>
      <p:sp>
        <p:nvSpPr>
          <p:cNvPr id="3" name="Content Placeholder 2"/>
          <p:cNvSpPr>
            <a:spLocks noGrp="1"/>
          </p:cNvSpPr>
          <p:nvPr>
            <p:ph idx="1"/>
          </p:nvPr>
        </p:nvSpPr>
        <p:spPr>
          <a:xfrm>
            <a:off x="228600" y="1600200"/>
            <a:ext cx="8685213" cy="3276600"/>
          </a:xfrm>
        </p:spPr>
        <p:txBody>
          <a:bodyPr rtlCol="0">
            <a:normAutofit fontScale="77500" lnSpcReduction="20000"/>
          </a:bodyPr>
          <a:lstStyle/>
          <a:p>
            <a:pPr marL="0" indent="0" fontAlgn="auto">
              <a:spcBef>
                <a:spcPct val="50000"/>
              </a:spcBef>
              <a:spcAft>
                <a:spcPts val="0"/>
              </a:spcAft>
              <a:buFont typeface="Wingdings" pitchFamily="2" charset="2"/>
              <a:buNone/>
              <a:defRPr/>
            </a:pPr>
            <a:r>
              <a:rPr lang="en-US" sz="2600" b="1" i="1" dirty="0"/>
              <a:t>To optimize efficiency the following surgical techniques are being considered:</a:t>
            </a:r>
          </a:p>
          <a:p>
            <a:pPr marL="347663" indent="-347663" fontAlgn="auto">
              <a:spcBef>
                <a:spcPct val="50000"/>
              </a:spcBef>
              <a:spcAft>
                <a:spcPts val="0"/>
              </a:spcAft>
              <a:buClr>
                <a:schemeClr val="accent4"/>
              </a:buClr>
              <a:defRPr/>
            </a:pPr>
            <a:r>
              <a:rPr lang="en-US" sz="2600" dirty="0"/>
              <a:t>Forceps-guided: In all but the most skilled surgeon's hands, forceps-guided is quicker than dorsal slit or sleeve resection. The forceps-guided technique is easy to teach and can be done without an assistant.</a:t>
            </a:r>
          </a:p>
          <a:p>
            <a:pPr marL="347663" indent="-347663" fontAlgn="auto">
              <a:spcBef>
                <a:spcPct val="50000"/>
              </a:spcBef>
              <a:spcAft>
                <a:spcPts val="0"/>
              </a:spcAft>
              <a:buClr>
                <a:schemeClr val="accent4"/>
              </a:buClr>
              <a:defRPr/>
            </a:pPr>
            <a:r>
              <a:rPr lang="en-US" sz="2600" dirty="0"/>
              <a:t>Stopping the flow of blood (hemostasis) using </a:t>
            </a:r>
            <a:r>
              <a:rPr lang="en-US" sz="2600" b="1" dirty="0">
                <a:solidFill>
                  <a:srgbClr val="0070C0"/>
                </a:solidFill>
              </a:rPr>
              <a:t>diathermy</a:t>
            </a:r>
            <a:r>
              <a:rPr lang="en-US" sz="2600" dirty="0"/>
              <a:t> (electrocautery) can save several minutes per procedure, compared with ligation (tying sutures)</a:t>
            </a:r>
          </a:p>
          <a:p>
            <a:pPr marL="347663" indent="-347663" fontAlgn="auto">
              <a:spcBef>
                <a:spcPct val="50000"/>
              </a:spcBef>
              <a:spcAft>
                <a:spcPts val="0"/>
              </a:spcAft>
              <a:buClr>
                <a:schemeClr val="accent4"/>
              </a:buClr>
              <a:defRPr/>
            </a:pPr>
            <a:r>
              <a:rPr lang="en-US" sz="2600" dirty="0"/>
              <a:t>Collective wrap of surgical items: Wrapping surgical instruments together (instead of individually) as pre-assembled surgical kits speeds surgical set-up.</a:t>
            </a:r>
          </a:p>
          <a:p>
            <a:pPr marL="347663" indent="-347663" fontAlgn="auto">
              <a:spcBef>
                <a:spcPct val="50000"/>
              </a:spcBef>
              <a:spcAft>
                <a:spcPts val="0"/>
              </a:spcAft>
              <a:buClr>
                <a:schemeClr val="accent4"/>
              </a:buClr>
              <a:defRPr/>
            </a:pPr>
            <a:r>
              <a:rPr lang="en-US" sz="2600" dirty="0"/>
              <a:t>Theater layout for faster client turnover: For example, multiple beds in the room, separated by curtains for privacy</a:t>
            </a:r>
          </a:p>
          <a:p>
            <a:pPr fontAlgn="auto">
              <a:spcAft>
                <a:spcPts val="0"/>
              </a:spcAft>
              <a:defRPr/>
            </a:pPr>
            <a:endParaRPr lang="en-US" dirty="0"/>
          </a:p>
        </p:txBody>
      </p:sp>
      <p:sp>
        <p:nvSpPr>
          <p:cNvPr id="51203" name="Text Box 6"/>
          <p:cNvSpPr txBox="1">
            <a:spLocks noChangeArrowheads="1"/>
          </p:cNvSpPr>
          <p:nvPr/>
        </p:nvSpPr>
        <p:spPr bwMode="auto">
          <a:xfrm>
            <a:off x="457200" y="4953000"/>
            <a:ext cx="8229600" cy="1016000"/>
          </a:xfrm>
          <a:prstGeom prst="rect">
            <a:avLst/>
          </a:prstGeom>
          <a:noFill/>
          <a:ln w="9525">
            <a:solidFill>
              <a:schemeClr val="tx1"/>
            </a:solidFill>
            <a:miter lim="800000"/>
            <a:headEnd/>
            <a:tailEnd/>
          </a:ln>
        </p:spPr>
        <p:txBody>
          <a:bodyPr>
            <a:spAutoFit/>
          </a:bodyPr>
          <a:lstStyle/>
          <a:p>
            <a:pPr>
              <a:spcBef>
                <a:spcPct val="50000"/>
              </a:spcBef>
            </a:pPr>
            <a:r>
              <a:rPr lang="en-US" sz="2000" b="1" dirty="0">
                <a:latin typeface="Calibri" pitchFamily="34" charset="0"/>
              </a:rPr>
              <a:t>To achieve the greatest cost efficiency and speed, each country will need to determine the optimal combination of approaches based on in-country circumstances.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3400" dirty="0" smtClean="0"/>
              <a:t>Knowledge Check</a:t>
            </a:r>
          </a:p>
        </p:txBody>
      </p:sp>
      <p:sp>
        <p:nvSpPr>
          <p:cNvPr id="16386" name="Text Placeholder 2"/>
          <p:cNvSpPr>
            <a:spLocks noGrp="1"/>
          </p:cNvSpPr>
          <p:nvPr>
            <p:ph type="body" idx="1"/>
          </p:nvPr>
        </p:nvSpPr>
        <p:spPr>
          <a:xfrm>
            <a:off x="304800" y="1371600"/>
            <a:ext cx="8153400" cy="293688"/>
          </a:xfrm>
        </p:spPr>
        <p:txBody>
          <a:bodyPr/>
          <a:lstStyle/>
          <a:p>
            <a:pPr>
              <a:lnSpc>
                <a:spcPct val="80000"/>
              </a:lnSpc>
            </a:pPr>
            <a:r>
              <a:rPr lang="en-US" sz="1600" dirty="0" smtClean="0"/>
              <a:t>Answer the following questions to see how much you know about this topic.</a:t>
            </a:r>
          </a:p>
        </p:txBody>
      </p:sp>
      <p:sp>
        <p:nvSpPr>
          <p:cNvPr id="4" name="Content Placeholder 3"/>
          <p:cNvSpPr>
            <a:spLocks noGrp="1"/>
          </p:cNvSpPr>
          <p:nvPr>
            <p:ph sz="half" idx="2"/>
          </p:nvPr>
        </p:nvSpPr>
        <p:spPr>
          <a:xfrm>
            <a:off x="381000" y="2133600"/>
            <a:ext cx="4040188" cy="3844925"/>
          </a:xfrm>
        </p:spPr>
        <p:txBody>
          <a:bodyPr rtlCol="0">
            <a:noAutofit/>
          </a:bodyPr>
          <a:lstStyle/>
          <a:p>
            <a:pPr marL="227013" indent="-227013" fontAlgn="auto">
              <a:spcAft>
                <a:spcPts val="0"/>
              </a:spcAft>
              <a:buFont typeface="+mj-lt"/>
              <a:buAutoNum type="arabicPeriod"/>
              <a:defRPr/>
            </a:pPr>
            <a:r>
              <a:rPr lang="en-US" sz="1400" dirty="0" smtClean="0"/>
              <a:t>How much do you know about male circumcision (MC) efficiency techniques? Make the best match.</a:t>
            </a:r>
          </a:p>
          <a:p>
            <a:pPr marL="465138" lvl="1" indent="-228600" fontAlgn="auto">
              <a:spcAft>
                <a:spcPts val="0"/>
              </a:spcAft>
              <a:buClr>
                <a:schemeClr val="accent4"/>
              </a:buClr>
              <a:buSzPct val="100000"/>
              <a:buFont typeface="+mj-lt"/>
              <a:buAutoNum type="alphaLcPeriod"/>
              <a:defRPr/>
            </a:pPr>
            <a:r>
              <a:rPr lang="en-US" sz="1400" dirty="0" smtClean="0"/>
              <a:t>Assigns less complex steps to lower credentialed, but highly trained health care cadres </a:t>
            </a:r>
          </a:p>
          <a:p>
            <a:pPr marL="465138" lvl="1" indent="-228600" fontAlgn="auto">
              <a:spcAft>
                <a:spcPts val="0"/>
              </a:spcAft>
              <a:buClr>
                <a:schemeClr val="accent4"/>
              </a:buClr>
              <a:buSzPct val="100000"/>
              <a:buFont typeface="+mj-lt"/>
              <a:buAutoNum type="alphaLcPeriod"/>
              <a:defRPr/>
            </a:pPr>
            <a:r>
              <a:rPr lang="en-US" sz="1400" dirty="0" smtClean="0"/>
              <a:t>Uses highly trained non-physician providers to complete all steps of MC surgery</a:t>
            </a:r>
          </a:p>
          <a:p>
            <a:pPr marL="465138" lvl="1" indent="-228600" fontAlgn="auto">
              <a:spcAft>
                <a:spcPts val="0"/>
              </a:spcAft>
              <a:buClr>
                <a:schemeClr val="accent4"/>
              </a:buClr>
              <a:buSzPct val="100000"/>
              <a:buFont typeface="+mj-lt"/>
              <a:buAutoNum type="alphaLcPeriod"/>
              <a:defRPr/>
            </a:pPr>
            <a:r>
              <a:rPr lang="en-US" sz="1400" dirty="0" smtClean="0"/>
              <a:t>Can help distribute the work load throughout the day</a:t>
            </a:r>
          </a:p>
          <a:p>
            <a:pPr marL="465138" lvl="1" indent="-228600" fontAlgn="auto">
              <a:spcAft>
                <a:spcPts val="0"/>
              </a:spcAft>
              <a:buClr>
                <a:schemeClr val="accent4"/>
              </a:buClr>
              <a:buSzPct val="100000"/>
              <a:buFont typeface="+mj-lt"/>
              <a:buAutoNum type="alphaLcPeriod"/>
              <a:defRPr/>
            </a:pPr>
            <a:r>
              <a:rPr lang="en-US" sz="1400" dirty="0" smtClean="0"/>
              <a:t>Multiple clients receive MC at the same time, performed by a team of providers</a:t>
            </a:r>
          </a:p>
          <a:p>
            <a:pPr lvl="1" fontAlgn="auto">
              <a:spcAft>
                <a:spcPts val="0"/>
              </a:spcAft>
              <a:buClr>
                <a:schemeClr val="accent4"/>
              </a:buClr>
              <a:defRPr/>
            </a:pPr>
            <a:r>
              <a:rPr lang="en-US" sz="1400" dirty="0" smtClean="0"/>
              <a:t>Efficiency model for MC surgery</a:t>
            </a:r>
          </a:p>
          <a:p>
            <a:pPr lvl="1" fontAlgn="auto">
              <a:spcAft>
                <a:spcPts val="0"/>
              </a:spcAft>
              <a:buClr>
                <a:schemeClr val="accent4"/>
              </a:buClr>
              <a:defRPr/>
            </a:pPr>
            <a:r>
              <a:rPr lang="en-US" sz="1400" dirty="0" smtClean="0"/>
              <a:t>Task shifting</a:t>
            </a:r>
          </a:p>
          <a:p>
            <a:pPr lvl="1" fontAlgn="auto">
              <a:spcAft>
                <a:spcPts val="0"/>
              </a:spcAft>
              <a:buClr>
                <a:schemeClr val="accent4"/>
              </a:buClr>
              <a:defRPr/>
            </a:pPr>
            <a:r>
              <a:rPr lang="en-US" sz="1400" dirty="0" smtClean="0">
                <a:sym typeface="Wingdings 2"/>
              </a:rPr>
              <a:t>Task sharing</a:t>
            </a:r>
          </a:p>
          <a:p>
            <a:pPr lvl="1" fontAlgn="auto">
              <a:spcAft>
                <a:spcPts val="0"/>
              </a:spcAft>
              <a:buClr>
                <a:schemeClr val="accent4"/>
              </a:buClr>
              <a:defRPr/>
            </a:pPr>
            <a:r>
              <a:rPr lang="en-US" sz="1400" dirty="0" smtClean="0">
                <a:sym typeface="Wingdings 2"/>
              </a:rPr>
              <a:t>Sector Booking</a:t>
            </a:r>
            <a:endParaRPr lang="en-US" sz="1400" dirty="0"/>
          </a:p>
        </p:txBody>
      </p:sp>
      <p:sp>
        <p:nvSpPr>
          <p:cNvPr id="5" name="Content Placeholder 4"/>
          <p:cNvSpPr>
            <a:spLocks noGrp="1"/>
          </p:cNvSpPr>
          <p:nvPr>
            <p:ph sz="quarter" idx="4"/>
          </p:nvPr>
        </p:nvSpPr>
        <p:spPr/>
        <p:txBody>
          <a:bodyPr rtlCol="0">
            <a:noAutofit/>
          </a:bodyPr>
          <a:lstStyle/>
          <a:p>
            <a:pPr marL="234950" indent="-234950" fontAlgn="auto">
              <a:spcAft>
                <a:spcPts val="0"/>
              </a:spcAft>
              <a:buFont typeface="+mj-lt"/>
              <a:buAutoNum type="arabicPeriod" startAt="2"/>
              <a:defRPr/>
            </a:pPr>
            <a:r>
              <a:rPr lang="en-US" sz="1400" dirty="0" smtClean="0"/>
              <a:t>Benefits of using mobile male circumcision teams to penetrate rural areas include all of the following EXCEPT:</a:t>
            </a:r>
          </a:p>
          <a:p>
            <a:pPr marL="465138" lvl="1" indent="-238125" fontAlgn="auto">
              <a:spcAft>
                <a:spcPts val="0"/>
              </a:spcAft>
              <a:buClr>
                <a:schemeClr val="accent4"/>
              </a:buClr>
              <a:buFont typeface="+mj-lt"/>
              <a:buAutoNum type="alphaLcPeriod"/>
              <a:defRPr/>
            </a:pPr>
            <a:r>
              <a:rPr lang="en-US" sz="1400" dirty="0" smtClean="0"/>
              <a:t>An easy solution to space and mobility challenges</a:t>
            </a:r>
          </a:p>
          <a:p>
            <a:pPr marL="465138" lvl="1" indent="-238125" fontAlgn="auto">
              <a:spcAft>
                <a:spcPts val="0"/>
              </a:spcAft>
              <a:buClr>
                <a:schemeClr val="accent4"/>
              </a:buClr>
              <a:buFont typeface="+mj-lt"/>
              <a:buAutoNum type="alphaLcPeriod"/>
              <a:defRPr/>
            </a:pPr>
            <a:r>
              <a:rPr lang="en-US" sz="1400" dirty="0" smtClean="0"/>
              <a:t>Easily adjustable to specific circumstances and local challenges</a:t>
            </a:r>
          </a:p>
          <a:p>
            <a:pPr marL="465138" lvl="1" indent="-238125" fontAlgn="auto">
              <a:spcAft>
                <a:spcPts val="0"/>
              </a:spcAft>
              <a:buClr>
                <a:schemeClr val="accent4"/>
              </a:buClr>
              <a:buFont typeface="+mj-lt"/>
              <a:buAutoNum type="alphaLcPeriod"/>
              <a:defRPr/>
            </a:pPr>
            <a:r>
              <a:rPr lang="en-US" sz="1400" dirty="0" smtClean="0"/>
              <a:t>Easy to maintain standards of hygiene and sterility</a:t>
            </a:r>
          </a:p>
          <a:p>
            <a:pPr marL="465138" lvl="1" indent="-238125" fontAlgn="auto">
              <a:spcAft>
                <a:spcPts val="0"/>
              </a:spcAft>
              <a:buClr>
                <a:schemeClr val="accent4"/>
              </a:buClr>
              <a:buFont typeface="+mj-lt"/>
              <a:buAutoNum type="alphaLcPeriod"/>
              <a:defRPr/>
            </a:pPr>
            <a:r>
              <a:rPr lang="en-US" sz="1400" dirty="0" smtClean="0"/>
              <a:t>Cost-effective (can make use of natural resources) </a:t>
            </a:r>
          </a:p>
          <a:p>
            <a:pPr marL="65088" indent="-238125" fontAlgn="auto">
              <a:spcAft>
                <a:spcPts val="0"/>
              </a:spcAft>
              <a:buFont typeface="+mj-lt"/>
              <a:buAutoNum type="arabicPeriod" startAt="2"/>
              <a:defRPr/>
            </a:pPr>
            <a:endParaRPr lang="en-US"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342900" y="381000"/>
            <a:ext cx="8534400" cy="762000"/>
          </a:xfrm>
        </p:spPr>
        <p:txBody>
          <a:bodyPr rtlCol="0">
            <a:normAutofit fontScale="90000"/>
          </a:bodyPr>
          <a:lstStyle/>
          <a:p>
            <a:pPr fontAlgn="auto">
              <a:spcAft>
                <a:spcPts val="0"/>
              </a:spcAft>
              <a:defRPr/>
            </a:pPr>
            <a:r>
              <a:rPr lang="en-US" sz="2800" dirty="0" smtClean="0"/>
              <a:t>Surgical Efficiencies to Reduce Time and Cost (continued)</a:t>
            </a:r>
            <a:r>
              <a:rPr lang="en-US" sz="4000" dirty="0" smtClean="0"/>
              <a:t> </a:t>
            </a:r>
          </a:p>
        </p:txBody>
      </p:sp>
      <p:pic>
        <p:nvPicPr>
          <p:cNvPr id="53250" name="Picture 2"/>
          <p:cNvPicPr>
            <a:picLocks noChangeAspect="1" noChangeArrowheads="1"/>
          </p:cNvPicPr>
          <p:nvPr/>
        </p:nvPicPr>
        <p:blipFill>
          <a:blip r:embed="rId3"/>
          <a:srcRect/>
          <a:stretch>
            <a:fillRect/>
          </a:stretch>
        </p:blipFill>
        <p:spPr bwMode="auto">
          <a:xfrm>
            <a:off x="533400" y="1238928"/>
            <a:ext cx="3581400" cy="2767012"/>
          </a:xfrm>
          <a:prstGeom prst="rect">
            <a:avLst/>
          </a:prstGeom>
          <a:noFill/>
          <a:ln w="9525">
            <a:noFill/>
            <a:miter lim="800000"/>
            <a:headEnd/>
            <a:tailEnd/>
          </a:ln>
        </p:spPr>
      </p:pic>
      <p:sp>
        <p:nvSpPr>
          <p:cNvPr id="53251" name="Rectangle 3"/>
          <p:cNvSpPr>
            <a:spLocks noChangeArrowheads="1"/>
          </p:cNvSpPr>
          <p:nvPr/>
        </p:nvSpPr>
        <p:spPr bwMode="auto">
          <a:xfrm>
            <a:off x="403225" y="4071256"/>
            <a:ext cx="3733800" cy="830997"/>
          </a:xfrm>
          <a:prstGeom prst="rect">
            <a:avLst/>
          </a:prstGeom>
          <a:noFill/>
          <a:ln w="9525">
            <a:noFill/>
            <a:miter lim="800000"/>
            <a:headEnd/>
            <a:tailEnd/>
          </a:ln>
        </p:spPr>
        <p:txBody>
          <a:bodyPr>
            <a:spAutoFit/>
          </a:bodyPr>
          <a:lstStyle/>
          <a:p>
            <a:r>
              <a:rPr lang="en-US" sz="1600" b="1" i="1" dirty="0">
                <a:latin typeface="Calibri" pitchFamily="34" charset="0"/>
              </a:rPr>
              <a:t>Curtains separate surgical bays to provide client privacy in Ngome Health Center, Iringa, Tanzania.</a:t>
            </a:r>
            <a:endParaRPr lang="en-US" sz="1600" dirty="0">
              <a:latin typeface="Calibri" pitchFamily="34" charset="0"/>
            </a:endParaRPr>
          </a:p>
        </p:txBody>
      </p:sp>
      <p:sp>
        <p:nvSpPr>
          <p:cNvPr id="53252" name="Text Box 6"/>
          <p:cNvSpPr txBox="1">
            <a:spLocks noChangeArrowheads="1"/>
          </p:cNvSpPr>
          <p:nvPr/>
        </p:nvSpPr>
        <p:spPr bwMode="auto">
          <a:xfrm>
            <a:off x="4800600" y="1422402"/>
            <a:ext cx="3810000" cy="2913618"/>
          </a:xfrm>
          <a:prstGeom prst="rect">
            <a:avLst/>
          </a:prstGeom>
          <a:solidFill>
            <a:srgbClr val="FFE6B7"/>
          </a:solidFill>
          <a:ln w="9525">
            <a:solidFill>
              <a:schemeClr val="tx1"/>
            </a:solidFill>
            <a:miter lim="800000"/>
            <a:headEnd/>
            <a:tailEnd/>
          </a:ln>
        </p:spPr>
        <p:txBody>
          <a:bodyPr>
            <a:spAutoFit/>
          </a:bodyPr>
          <a:lstStyle/>
          <a:p>
            <a:pPr>
              <a:lnSpc>
                <a:spcPts val="2000"/>
              </a:lnSpc>
            </a:pPr>
            <a:r>
              <a:rPr lang="en-US" sz="2000" b="1" dirty="0">
                <a:latin typeface="Calibri" pitchFamily="34" charset="0"/>
              </a:rPr>
              <a:t>Ideas </a:t>
            </a:r>
            <a:r>
              <a:rPr lang="en-US" sz="2000" b="1" i="1" dirty="0">
                <a:latin typeface="Calibri" pitchFamily="34" charset="0"/>
              </a:rPr>
              <a:t>in </a:t>
            </a:r>
            <a:r>
              <a:rPr lang="en-US" sz="2000" b="1" i="1" dirty="0" smtClean="0">
                <a:latin typeface="Calibri" pitchFamily="34" charset="0"/>
              </a:rPr>
              <a:t>Action: Case </a:t>
            </a:r>
            <a:r>
              <a:rPr lang="en-US" sz="2000" b="1" i="1" dirty="0">
                <a:latin typeface="Calibri" pitchFamily="34" charset="0"/>
              </a:rPr>
              <a:t>Study</a:t>
            </a:r>
          </a:p>
          <a:p>
            <a:pPr>
              <a:lnSpc>
                <a:spcPts val="2000"/>
              </a:lnSpc>
            </a:pPr>
            <a:endParaRPr lang="en-US" b="1" dirty="0" smtClean="0">
              <a:latin typeface="Calibri" pitchFamily="34" charset="0"/>
            </a:endParaRPr>
          </a:p>
          <a:p>
            <a:pPr>
              <a:lnSpc>
                <a:spcPts val="2000"/>
              </a:lnSpc>
            </a:pPr>
            <a:r>
              <a:rPr lang="en-US" b="1" dirty="0" smtClean="0">
                <a:latin typeface="Calibri" pitchFamily="34" charset="0"/>
              </a:rPr>
              <a:t>An </a:t>
            </a:r>
            <a:r>
              <a:rPr lang="en-US" b="1" dirty="0">
                <a:latin typeface="Calibri" pitchFamily="34" charset="0"/>
              </a:rPr>
              <a:t>efficiency model in South Africa has reduced cost per MC to about US$35 by optimizing use of personnel, having seven beds separated by curtains, and using the forceps-guided technique with a surgical disposal kit and diathermy (electrocautery).</a:t>
            </a:r>
          </a:p>
          <a:p>
            <a:pPr>
              <a:lnSpc>
                <a:spcPts val="2000"/>
              </a:lnSpc>
            </a:pPr>
            <a:endParaRPr lang="en-US" sz="900" i="1" dirty="0" smtClean="0">
              <a:latin typeface="Calibri" pitchFamily="34" charset="0"/>
            </a:endParaRPr>
          </a:p>
          <a:p>
            <a:pPr>
              <a:lnSpc>
                <a:spcPts val="2000"/>
              </a:lnSpc>
            </a:pPr>
            <a:r>
              <a:rPr lang="en-US" sz="1200" i="1" dirty="0" smtClean="0">
                <a:latin typeface="Calibri" pitchFamily="34" charset="0"/>
              </a:rPr>
              <a:t>Source</a:t>
            </a:r>
            <a:r>
              <a:rPr lang="en-US" sz="1200" dirty="0">
                <a:latin typeface="Calibri" pitchFamily="34" charset="0"/>
              </a:rPr>
              <a:t>: WHO 2010 </a:t>
            </a:r>
          </a:p>
        </p:txBody>
      </p:sp>
      <p:sp>
        <p:nvSpPr>
          <p:cNvPr id="53253" name="Text Box 7"/>
          <p:cNvSpPr txBox="1">
            <a:spLocks noChangeArrowheads="1"/>
          </p:cNvSpPr>
          <p:nvPr/>
        </p:nvSpPr>
        <p:spPr bwMode="auto">
          <a:xfrm>
            <a:off x="533400" y="5332413"/>
            <a:ext cx="8001000" cy="366712"/>
          </a:xfrm>
          <a:prstGeom prst="rect">
            <a:avLst/>
          </a:prstGeom>
          <a:noFill/>
          <a:ln w="9525">
            <a:noFill/>
            <a:miter lim="800000"/>
            <a:headEnd/>
            <a:tailEnd/>
          </a:ln>
        </p:spPr>
        <p:txBody>
          <a:bodyPr>
            <a:spAutoFit/>
          </a:bodyPr>
          <a:lstStyle/>
          <a:p>
            <a:endParaRPr lang="en-US" dirty="0"/>
          </a:p>
        </p:txBody>
      </p:sp>
      <p:sp>
        <p:nvSpPr>
          <p:cNvPr id="53254" name="Rectangle 8"/>
          <p:cNvSpPr>
            <a:spLocks noChangeArrowheads="1"/>
          </p:cNvSpPr>
          <p:nvPr/>
        </p:nvSpPr>
        <p:spPr bwMode="auto">
          <a:xfrm>
            <a:off x="457200" y="4949825"/>
            <a:ext cx="8153400" cy="1231106"/>
          </a:xfrm>
          <a:prstGeom prst="rect">
            <a:avLst/>
          </a:prstGeom>
          <a:solidFill>
            <a:schemeClr val="accent6"/>
          </a:solidFill>
          <a:ln w="9525">
            <a:solidFill>
              <a:schemeClr val="tx1"/>
            </a:solidFill>
            <a:miter lim="800000"/>
            <a:headEnd/>
            <a:tailEnd/>
          </a:ln>
        </p:spPr>
        <p:txBody>
          <a:bodyPr>
            <a:spAutoFit/>
          </a:bodyPr>
          <a:lstStyle/>
          <a:p>
            <a:pPr>
              <a:spcBef>
                <a:spcPts val="0"/>
              </a:spcBef>
              <a:defRPr/>
            </a:pPr>
            <a:r>
              <a:rPr lang="en-US" sz="2000" b="1" dirty="0">
                <a:latin typeface="Calibri" pitchFamily="34" charset="0"/>
              </a:rPr>
              <a:t>Did You Know? </a:t>
            </a:r>
          </a:p>
          <a:p>
            <a:pPr>
              <a:spcBef>
                <a:spcPts val="0"/>
              </a:spcBef>
              <a:defRPr/>
            </a:pPr>
            <a:r>
              <a:rPr lang="en-US" b="1" dirty="0">
                <a:latin typeface="Calibri" pitchFamily="34" charset="0"/>
              </a:rPr>
              <a:t>WHO and UNAIDS recommend that programs </a:t>
            </a:r>
            <a:r>
              <a:rPr lang="en-US" b="1" i="1" dirty="0">
                <a:latin typeface="Calibri" pitchFamily="34" charset="0"/>
              </a:rPr>
              <a:t>determine appropriate service delivery models locally</a:t>
            </a:r>
            <a:r>
              <a:rPr lang="en-US" b="1" dirty="0">
                <a:latin typeface="Calibri" pitchFamily="34" charset="0"/>
              </a:rPr>
              <a:t> because these models depend on the local context. </a:t>
            </a:r>
          </a:p>
          <a:p>
            <a:pPr>
              <a:spcBef>
                <a:spcPct val="50000"/>
              </a:spcBef>
              <a:defRPr/>
            </a:pPr>
            <a:r>
              <a:rPr lang="en-US" sz="1200" i="1" dirty="0">
                <a:latin typeface="Calibri" pitchFamily="34" charset="0"/>
              </a:rPr>
              <a:t>Source</a:t>
            </a:r>
            <a:r>
              <a:rPr lang="en-US" sz="1200" dirty="0">
                <a:latin typeface="Calibri" pitchFamily="34" charset="0"/>
              </a:rPr>
              <a:t>: WHO and UNAIDS 2007b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228600" y="381000"/>
            <a:ext cx="8685213" cy="1143000"/>
          </a:xfrm>
        </p:spPr>
        <p:txBody>
          <a:bodyPr/>
          <a:lstStyle/>
          <a:p>
            <a:r>
              <a:rPr lang="en-US" sz="2900" dirty="0" smtClean="0"/>
              <a:t>Surgical Efficiencies Increase MC Productivity at Tanzanian Pilot Sites</a:t>
            </a:r>
          </a:p>
        </p:txBody>
      </p:sp>
      <p:pic>
        <p:nvPicPr>
          <p:cNvPr id="55298" name="Content Placeholder 3"/>
          <p:cNvPicPr>
            <a:picLocks noGrp="1" noChangeAspect="1"/>
          </p:cNvPicPr>
          <p:nvPr>
            <p:ph idx="1"/>
          </p:nvPr>
        </p:nvPicPr>
        <p:blipFill>
          <a:blip r:embed="rId3"/>
          <a:srcRect/>
          <a:stretch>
            <a:fillRect/>
          </a:stretch>
        </p:blipFill>
        <p:spPr>
          <a:xfrm>
            <a:off x="304800" y="1325563"/>
            <a:ext cx="5022850" cy="2941637"/>
          </a:xfrm>
        </p:spPr>
      </p:pic>
      <p:sp>
        <p:nvSpPr>
          <p:cNvPr id="55299" name="Text Box 4"/>
          <p:cNvSpPr txBox="1">
            <a:spLocks noChangeArrowheads="1"/>
          </p:cNvSpPr>
          <p:nvPr/>
        </p:nvSpPr>
        <p:spPr bwMode="auto">
          <a:xfrm>
            <a:off x="5257800" y="1861452"/>
            <a:ext cx="3505200" cy="1754188"/>
          </a:xfrm>
          <a:prstGeom prst="rect">
            <a:avLst/>
          </a:prstGeom>
          <a:noFill/>
          <a:ln w="9525">
            <a:noFill/>
            <a:miter lim="800000"/>
            <a:headEnd/>
            <a:tailEnd/>
          </a:ln>
        </p:spPr>
        <p:txBody>
          <a:bodyPr>
            <a:spAutoFit/>
          </a:bodyPr>
          <a:lstStyle/>
          <a:p>
            <a:r>
              <a:rPr lang="en-US" dirty="0">
                <a:latin typeface="Calibri" pitchFamily="34" charset="0"/>
              </a:rPr>
              <a:t>After a surgical efficiency approach was introduced through on-the-job training in February 2010 in Tanzanian pilot sites, the number of MCs provided per month increased dramatically.</a:t>
            </a:r>
          </a:p>
        </p:txBody>
      </p:sp>
      <p:sp>
        <p:nvSpPr>
          <p:cNvPr id="55300" name="Text Box 5"/>
          <p:cNvSpPr txBox="1">
            <a:spLocks noChangeArrowheads="1"/>
          </p:cNvSpPr>
          <p:nvPr/>
        </p:nvSpPr>
        <p:spPr bwMode="auto">
          <a:xfrm>
            <a:off x="250825" y="4452262"/>
            <a:ext cx="8512175" cy="1711366"/>
          </a:xfrm>
          <a:prstGeom prst="rect">
            <a:avLst/>
          </a:prstGeom>
          <a:noFill/>
          <a:ln w="9525">
            <a:noFill/>
            <a:miter lim="800000"/>
            <a:headEnd/>
            <a:tailEnd/>
          </a:ln>
        </p:spPr>
        <p:txBody>
          <a:bodyPr>
            <a:spAutoFit/>
          </a:bodyPr>
          <a:lstStyle/>
          <a:p>
            <a:pPr>
              <a:lnSpc>
                <a:spcPts val="1800"/>
              </a:lnSpc>
            </a:pPr>
            <a:r>
              <a:rPr lang="en-US" dirty="0">
                <a:latin typeface="Calibri" pitchFamily="34" charset="0"/>
              </a:rPr>
              <a:t>The main efficiency approaches that led to increased productivity were</a:t>
            </a:r>
            <a:r>
              <a:rPr lang="en-US" dirty="0" smtClean="0">
                <a:latin typeface="Calibri" pitchFamily="34" charset="0"/>
              </a:rPr>
              <a:t>:</a:t>
            </a:r>
          </a:p>
          <a:p>
            <a:pPr>
              <a:lnSpc>
                <a:spcPts val="1800"/>
              </a:lnSpc>
            </a:pPr>
            <a:endParaRPr lang="en-US" dirty="0">
              <a:latin typeface="Calibri" pitchFamily="34" charset="0"/>
            </a:endParaRPr>
          </a:p>
          <a:p>
            <a:pPr>
              <a:lnSpc>
                <a:spcPts val="1800"/>
              </a:lnSpc>
            </a:pPr>
            <a:r>
              <a:rPr lang="en-US" b="1" i="1" dirty="0">
                <a:latin typeface="Calibri" pitchFamily="34" charset="0"/>
              </a:rPr>
              <a:t>Layout</a:t>
            </a:r>
            <a:r>
              <a:rPr lang="en-US" dirty="0">
                <a:latin typeface="Calibri" pitchFamily="34" charset="0"/>
              </a:rPr>
              <a:t>: Used multiple surgical beds. This allowed more efficient use of human resources and clinic space, and reduced turnover time between procedures</a:t>
            </a:r>
            <a:r>
              <a:rPr lang="en-US" dirty="0" smtClean="0">
                <a:latin typeface="Calibri" pitchFamily="34" charset="0"/>
              </a:rPr>
              <a:t>.</a:t>
            </a:r>
          </a:p>
          <a:p>
            <a:pPr>
              <a:lnSpc>
                <a:spcPts val="1800"/>
              </a:lnSpc>
            </a:pPr>
            <a:endParaRPr lang="en-US" dirty="0">
              <a:latin typeface="Calibri" pitchFamily="34" charset="0"/>
            </a:endParaRPr>
          </a:p>
          <a:p>
            <a:pPr>
              <a:lnSpc>
                <a:spcPts val="1800"/>
              </a:lnSpc>
            </a:pPr>
            <a:r>
              <a:rPr lang="en-US" b="1" i="1" dirty="0">
                <a:latin typeface="Calibri" pitchFamily="34" charset="0"/>
              </a:rPr>
              <a:t>Method change</a:t>
            </a:r>
            <a:r>
              <a:rPr lang="en-US" dirty="0">
                <a:latin typeface="Calibri" pitchFamily="34" charset="0"/>
              </a:rPr>
              <a:t>: Changed from dorsal slit to forceps-guided, which saves an average of 2:25 minutes per procedure.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304800" y="304800"/>
            <a:ext cx="8685213" cy="1143000"/>
          </a:xfrm>
        </p:spPr>
        <p:txBody>
          <a:bodyPr/>
          <a:lstStyle/>
          <a:p>
            <a:r>
              <a:rPr lang="en-US" dirty="0" smtClean="0"/>
              <a:t>Efficiency Saves Lives.</a:t>
            </a:r>
          </a:p>
        </p:txBody>
      </p:sp>
      <p:sp>
        <p:nvSpPr>
          <p:cNvPr id="3" name="Content Placeholder 2"/>
          <p:cNvSpPr>
            <a:spLocks noGrp="1"/>
          </p:cNvSpPr>
          <p:nvPr>
            <p:ph idx="1"/>
          </p:nvPr>
        </p:nvSpPr>
        <p:spPr>
          <a:xfrm>
            <a:off x="228600" y="1295400"/>
            <a:ext cx="8685213" cy="4648200"/>
          </a:xfrm>
        </p:spPr>
        <p:txBody>
          <a:bodyPr rtlCol="0">
            <a:normAutofit/>
          </a:bodyPr>
          <a:lstStyle/>
          <a:p>
            <a:pPr marL="0" indent="0" defTabSz="566738" fontAlgn="auto">
              <a:lnSpc>
                <a:spcPts val="2000"/>
              </a:lnSpc>
              <a:spcAft>
                <a:spcPts val="0"/>
              </a:spcAft>
              <a:buFont typeface="Wingdings" pitchFamily="2" charset="2"/>
              <a:buNone/>
              <a:tabLst>
                <a:tab pos="463550" algn="l"/>
              </a:tabLst>
              <a:defRPr/>
            </a:pPr>
            <a:r>
              <a:rPr lang="en-US" sz="2000" dirty="0"/>
              <a:t>In cases of high client demand and turnout, group education and counseling can become a bottleneck if they are not equally efficient as surgical services. This does not mean that education and counseling time need to be reduced for clients when turnout is high</a:t>
            </a:r>
            <a:r>
              <a:rPr lang="en-US" sz="2000" dirty="0" smtClean="0"/>
              <a:t>.</a:t>
            </a:r>
          </a:p>
          <a:p>
            <a:pPr marL="0" indent="0" defTabSz="566738" fontAlgn="auto">
              <a:lnSpc>
                <a:spcPts val="2000"/>
              </a:lnSpc>
              <a:spcAft>
                <a:spcPts val="0"/>
              </a:spcAft>
              <a:buFont typeface="Wingdings" pitchFamily="2" charset="2"/>
              <a:buNone/>
              <a:tabLst>
                <a:tab pos="463550" algn="l"/>
              </a:tabLst>
              <a:defRPr/>
            </a:pPr>
            <a:endParaRPr lang="en-US" sz="2000" dirty="0"/>
          </a:p>
          <a:p>
            <a:pPr marL="0" indent="0" defTabSz="566738" fontAlgn="auto">
              <a:lnSpc>
                <a:spcPts val="2000"/>
              </a:lnSpc>
              <a:spcAft>
                <a:spcPts val="0"/>
              </a:spcAft>
              <a:buFont typeface="Wingdings" pitchFamily="2" charset="2"/>
              <a:buNone/>
              <a:tabLst>
                <a:tab pos="463550" algn="l"/>
              </a:tabLst>
              <a:defRPr/>
            </a:pPr>
            <a:r>
              <a:rPr lang="en-US" sz="2000" dirty="0"/>
              <a:t>Rather, programs can use the following strategies to optimize the efficiency of MC education and counseling:</a:t>
            </a:r>
          </a:p>
          <a:p>
            <a:pPr defTabSz="566738" fontAlgn="auto">
              <a:lnSpc>
                <a:spcPts val="2000"/>
              </a:lnSpc>
              <a:spcBef>
                <a:spcPct val="50000"/>
              </a:spcBef>
              <a:spcAft>
                <a:spcPts val="0"/>
              </a:spcAft>
              <a:buClr>
                <a:schemeClr val="accent4"/>
              </a:buClr>
              <a:tabLst>
                <a:tab pos="457200" algn="l"/>
              </a:tabLst>
              <a:defRPr/>
            </a:pPr>
            <a:r>
              <a:rPr lang="en-US" sz="2000" dirty="0" smtClean="0"/>
              <a:t>Provide </a:t>
            </a:r>
            <a:r>
              <a:rPr lang="en-US" sz="2000" dirty="0"/>
              <a:t>group education, counseling, and testing one or </a:t>
            </a:r>
            <a:r>
              <a:rPr lang="en-US" sz="2000" dirty="0" smtClean="0"/>
              <a:t>more days prior to </a:t>
            </a:r>
            <a:r>
              <a:rPr lang="en-US" sz="2000" dirty="0"/>
              <a:t>the procedure.</a:t>
            </a:r>
          </a:p>
          <a:p>
            <a:pPr defTabSz="566738" fontAlgn="auto">
              <a:lnSpc>
                <a:spcPts val="2000"/>
              </a:lnSpc>
              <a:spcBef>
                <a:spcPct val="50000"/>
              </a:spcBef>
              <a:spcAft>
                <a:spcPts val="0"/>
              </a:spcAft>
              <a:buClr>
                <a:schemeClr val="accent4"/>
              </a:buClr>
              <a:tabLst>
                <a:tab pos="463550" algn="l"/>
              </a:tabLst>
              <a:defRPr/>
            </a:pPr>
            <a:r>
              <a:rPr lang="en-US" sz="2000" dirty="0" smtClean="0"/>
              <a:t>Take </a:t>
            </a:r>
            <a:r>
              <a:rPr lang="en-US" sz="2000" dirty="0"/>
              <a:t>counselors to the community so that education, counseling, and </a:t>
            </a:r>
            <a:r>
              <a:rPr lang="en-US" sz="2000" dirty="0" smtClean="0"/>
              <a:t>testing </a:t>
            </a:r>
            <a:r>
              <a:rPr lang="en-US" sz="2000" dirty="0"/>
              <a:t>can be provided there. To achieve this, a strong referral </a:t>
            </a:r>
            <a:r>
              <a:rPr lang="en-US" sz="2000" dirty="0" smtClean="0"/>
              <a:t>system </a:t>
            </a:r>
            <a:r>
              <a:rPr lang="en-US" sz="2000" dirty="0"/>
              <a:t>is </a:t>
            </a:r>
            <a:r>
              <a:rPr lang="en-US" sz="2000" dirty="0" smtClean="0"/>
              <a:t>required</a:t>
            </a:r>
            <a:r>
              <a:rPr lang="en-US" sz="2000" dirty="0"/>
              <a:t>. </a:t>
            </a:r>
            <a:r>
              <a:rPr lang="en-US" sz="2000" i="1" dirty="0"/>
              <a:t>But it can be done!</a:t>
            </a:r>
            <a:r>
              <a:rPr lang="en-US" sz="2000" dirty="0"/>
              <a:t> For example, in Iringa, cards </a:t>
            </a:r>
            <a:r>
              <a:rPr lang="en-US" sz="2000" dirty="0" smtClean="0"/>
              <a:t>were </a:t>
            </a:r>
            <a:r>
              <a:rPr lang="en-US" sz="2000" dirty="0"/>
              <a:t>used </a:t>
            </a:r>
            <a:r>
              <a:rPr lang="en-US" sz="2000" dirty="0" smtClean="0"/>
              <a:t>to indicate </a:t>
            </a:r>
            <a:r>
              <a:rPr lang="en-US" sz="2000" dirty="0"/>
              <a:t>which clients had received counseling in the </a:t>
            </a:r>
            <a:r>
              <a:rPr lang="en-US" sz="2000" dirty="0" smtClean="0"/>
              <a:t>field</a:t>
            </a:r>
            <a:r>
              <a:rPr lang="en-US" sz="2000" dirty="0"/>
              <a:t>.</a:t>
            </a:r>
          </a:p>
          <a:p>
            <a:pPr defTabSz="566738" fontAlgn="auto">
              <a:lnSpc>
                <a:spcPts val="2000"/>
              </a:lnSpc>
              <a:spcBef>
                <a:spcPct val="50000"/>
              </a:spcBef>
              <a:spcAft>
                <a:spcPts val="0"/>
              </a:spcAft>
              <a:buClr>
                <a:schemeClr val="accent4"/>
              </a:buClr>
              <a:tabLst>
                <a:tab pos="463550" algn="l"/>
              </a:tabLst>
              <a:defRPr/>
            </a:pPr>
            <a:r>
              <a:rPr lang="en-US" sz="2000" dirty="0" smtClean="0"/>
              <a:t>Employ </a:t>
            </a:r>
            <a:r>
              <a:rPr lang="en-US" sz="2000" dirty="0"/>
              <a:t>sufficient numbers of counselors to support </a:t>
            </a:r>
            <a:r>
              <a:rPr lang="en-US" sz="2000" dirty="0" smtClean="0"/>
              <a:t>high-volume surgical </a:t>
            </a:r>
            <a:r>
              <a:rPr lang="en-US" sz="2000" dirty="0"/>
              <a:t>sites. Program managers must plan for this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a:xfrm>
            <a:off x="533400" y="533400"/>
            <a:ext cx="8229600" cy="838200"/>
          </a:xfrm>
        </p:spPr>
        <p:txBody>
          <a:bodyPr/>
          <a:lstStyle/>
          <a:p>
            <a:r>
              <a:rPr lang="en-US" sz="3400" dirty="0" smtClean="0"/>
              <a:t>Efficiency Saves </a:t>
            </a:r>
            <a:r>
              <a:rPr lang="en-US" sz="3400" dirty="0" smtClean="0"/>
              <a:t>Lives. </a:t>
            </a:r>
            <a:r>
              <a:rPr lang="en-US" sz="3400" dirty="0" smtClean="0"/>
              <a:t>(continued)</a:t>
            </a:r>
          </a:p>
        </p:txBody>
      </p:sp>
      <p:pic>
        <p:nvPicPr>
          <p:cNvPr id="59394" name="Picture 2"/>
          <p:cNvPicPr>
            <a:picLocks noChangeAspect="1" noChangeArrowheads="1"/>
          </p:cNvPicPr>
          <p:nvPr/>
        </p:nvPicPr>
        <p:blipFill>
          <a:blip r:embed="rId3"/>
          <a:srcRect/>
          <a:stretch>
            <a:fillRect/>
          </a:stretch>
        </p:blipFill>
        <p:spPr bwMode="auto">
          <a:xfrm>
            <a:off x="762000" y="1684338"/>
            <a:ext cx="3657600" cy="2735262"/>
          </a:xfrm>
          <a:prstGeom prst="rect">
            <a:avLst/>
          </a:prstGeom>
          <a:noFill/>
          <a:ln w="9525">
            <a:noFill/>
            <a:miter lim="800000"/>
            <a:headEnd/>
            <a:tailEnd/>
          </a:ln>
        </p:spPr>
      </p:pic>
      <p:sp>
        <p:nvSpPr>
          <p:cNvPr id="59395" name="Rectangle 4"/>
          <p:cNvSpPr>
            <a:spLocks noChangeArrowheads="1"/>
          </p:cNvSpPr>
          <p:nvPr/>
        </p:nvSpPr>
        <p:spPr bwMode="auto">
          <a:xfrm>
            <a:off x="685800" y="4419600"/>
            <a:ext cx="3276600" cy="641350"/>
          </a:xfrm>
          <a:prstGeom prst="rect">
            <a:avLst/>
          </a:prstGeom>
          <a:noFill/>
          <a:ln w="9525">
            <a:noFill/>
            <a:miter lim="800000"/>
            <a:headEnd/>
            <a:tailEnd/>
          </a:ln>
        </p:spPr>
        <p:txBody>
          <a:bodyPr>
            <a:spAutoFit/>
          </a:bodyPr>
          <a:lstStyle/>
          <a:p>
            <a:r>
              <a:rPr lang="en-US" b="1" i="1" dirty="0">
                <a:latin typeface="Calibri" pitchFamily="34" charset="0"/>
              </a:rPr>
              <a:t>High client demand and turnout in Iringa, Tanzania</a:t>
            </a:r>
            <a:endParaRPr lang="en-US" dirty="0">
              <a:latin typeface="Calibri" pitchFamily="34" charset="0"/>
            </a:endParaRPr>
          </a:p>
        </p:txBody>
      </p:sp>
      <p:sp>
        <p:nvSpPr>
          <p:cNvPr id="59396" name="Text Box 5"/>
          <p:cNvSpPr txBox="1">
            <a:spLocks noChangeArrowheads="1"/>
          </p:cNvSpPr>
          <p:nvPr/>
        </p:nvSpPr>
        <p:spPr bwMode="auto">
          <a:xfrm>
            <a:off x="4876800" y="2082800"/>
            <a:ext cx="3505200" cy="2147767"/>
          </a:xfrm>
          <a:prstGeom prst="rect">
            <a:avLst/>
          </a:prstGeom>
          <a:solidFill>
            <a:srgbClr val="FFE6B7"/>
          </a:solidFill>
          <a:ln w="9525">
            <a:solidFill>
              <a:schemeClr val="tx1"/>
            </a:solidFill>
            <a:miter lim="800000"/>
            <a:headEnd/>
            <a:tailEnd/>
          </a:ln>
        </p:spPr>
        <p:txBody>
          <a:bodyPr>
            <a:spAutoFit/>
          </a:bodyPr>
          <a:lstStyle/>
          <a:p>
            <a:pPr>
              <a:lnSpc>
                <a:spcPts val="2000"/>
              </a:lnSpc>
            </a:pPr>
            <a:r>
              <a:rPr lang="en-US" sz="2200" b="1" dirty="0" smtClean="0">
                <a:latin typeface="Calibri" pitchFamily="34" charset="0"/>
              </a:rPr>
              <a:t>Highlights</a:t>
            </a:r>
          </a:p>
          <a:p>
            <a:pPr>
              <a:lnSpc>
                <a:spcPts val="2000"/>
              </a:lnSpc>
            </a:pPr>
            <a:endParaRPr lang="en-US" sz="2000" b="1" i="1" dirty="0">
              <a:latin typeface="Calibri" pitchFamily="34" charset="0"/>
            </a:endParaRPr>
          </a:p>
          <a:p>
            <a:pPr>
              <a:lnSpc>
                <a:spcPts val="2000"/>
              </a:lnSpc>
            </a:pPr>
            <a:r>
              <a:rPr lang="en-US" sz="2000" b="1" i="1" dirty="0" smtClean="0">
                <a:latin typeface="Calibri" pitchFamily="34" charset="0"/>
              </a:rPr>
              <a:t>Remember</a:t>
            </a:r>
            <a:r>
              <a:rPr lang="en-US" sz="2000" b="1" i="1" dirty="0">
                <a:latin typeface="Calibri" pitchFamily="34" charset="0"/>
              </a:rPr>
              <a:t>: Being Efficient Saves Lives!</a:t>
            </a:r>
            <a:r>
              <a:rPr lang="en-US" sz="2000" b="1" dirty="0">
                <a:latin typeface="Calibri" pitchFamily="34" charset="0"/>
              </a:rPr>
              <a:t> </a:t>
            </a:r>
          </a:p>
          <a:p>
            <a:pPr>
              <a:lnSpc>
                <a:spcPts val="2000"/>
              </a:lnSpc>
            </a:pPr>
            <a:endParaRPr lang="en-US" sz="2000" b="1" dirty="0">
              <a:latin typeface="Calibri" pitchFamily="34" charset="0"/>
            </a:endParaRPr>
          </a:p>
          <a:p>
            <a:pPr>
              <a:lnSpc>
                <a:spcPts val="2000"/>
              </a:lnSpc>
            </a:pPr>
            <a:r>
              <a:rPr lang="en-US" sz="2000" b="1" dirty="0">
                <a:latin typeface="Calibri" pitchFamily="34" charset="0"/>
              </a:rPr>
              <a:t>In Iringa, Tanzania, for every 4.5 MCs one HIV infection can be averted.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smtClean="0"/>
              <a:t>Different Service Delivery Sites</a:t>
            </a:r>
          </a:p>
        </p:txBody>
      </p:sp>
      <p:sp>
        <p:nvSpPr>
          <p:cNvPr id="3" name="Content Placeholder 2"/>
          <p:cNvSpPr>
            <a:spLocks noGrp="1"/>
          </p:cNvSpPr>
          <p:nvPr>
            <p:ph idx="1"/>
          </p:nvPr>
        </p:nvSpPr>
        <p:spPr>
          <a:xfrm>
            <a:off x="228600" y="1295400"/>
            <a:ext cx="8458200" cy="4678363"/>
          </a:xfrm>
        </p:spPr>
        <p:txBody>
          <a:bodyPr rtlCol="0">
            <a:normAutofit fontScale="62500" lnSpcReduction="20000"/>
          </a:bodyPr>
          <a:lstStyle/>
          <a:p>
            <a:pPr marL="0" indent="0" fontAlgn="auto">
              <a:spcAft>
                <a:spcPts val="0"/>
              </a:spcAft>
              <a:buFont typeface="Wingdings" pitchFamily="2" charset="2"/>
              <a:buNone/>
              <a:defRPr/>
            </a:pPr>
            <a:r>
              <a:rPr lang="en-US" sz="3400" dirty="0"/>
              <a:t>MC services can be delivered at a variety of locations. Service delivery models for each site should be based on the same principles of safety and quality assurance discussed in the previous session with considerations for efficiency that are discussed in this session.</a:t>
            </a:r>
          </a:p>
          <a:p>
            <a:pPr marL="0" indent="0" fontAlgn="auto">
              <a:spcAft>
                <a:spcPts val="0"/>
              </a:spcAft>
              <a:buFont typeface="Wingdings" pitchFamily="2" charset="2"/>
              <a:buNone/>
              <a:defRPr/>
            </a:pPr>
            <a:endParaRPr lang="en-US" sz="3400" dirty="0"/>
          </a:p>
          <a:p>
            <a:pPr marL="0" indent="0" fontAlgn="auto">
              <a:spcAft>
                <a:spcPts val="0"/>
              </a:spcAft>
              <a:buFont typeface="Wingdings" pitchFamily="2" charset="2"/>
              <a:buNone/>
              <a:defRPr/>
            </a:pPr>
            <a:r>
              <a:rPr lang="en-US" sz="3400" b="1" i="1" dirty="0"/>
              <a:t>Fixed sites </a:t>
            </a:r>
            <a:r>
              <a:rPr lang="en-US" sz="3400" dirty="0"/>
              <a:t>may be a good choice in locations where a large number of MC candidates are close by (e.g., in urban areas).</a:t>
            </a:r>
          </a:p>
          <a:p>
            <a:pPr marL="0" indent="0" fontAlgn="auto">
              <a:spcAft>
                <a:spcPts val="0"/>
              </a:spcAft>
              <a:buFont typeface="Wingdings" pitchFamily="2" charset="2"/>
              <a:buNone/>
              <a:defRPr/>
            </a:pPr>
            <a:endParaRPr lang="en-US" sz="3400" dirty="0"/>
          </a:p>
          <a:p>
            <a:pPr marL="0" indent="0" fontAlgn="auto">
              <a:spcAft>
                <a:spcPts val="0"/>
              </a:spcAft>
              <a:buFont typeface="Wingdings" pitchFamily="2" charset="2"/>
              <a:buNone/>
              <a:defRPr/>
            </a:pPr>
            <a:r>
              <a:rPr lang="en-US" sz="3400" b="1" i="1" dirty="0"/>
              <a:t>Mobile sites or camp services</a:t>
            </a:r>
            <a:r>
              <a:rPr lang="en-US" sz="3400" dirty="0"/>
              <a:t> may be more appropriate for reaching remote areas where MC candidates may find travel to a fixed site difficult because of long distances and poor roads. Temporary MC sites can be set up in tents, single-width trailers, or pre-fabricated containers delivered to the sites.</a:t>
            </a:r>
          </a:p>
          <a:p>
            <a:pPr marL="0" indent="0" fontAlgn="auto">
              <a:spcAft>
                <a:spcPts val="0"/>
              </a:spcAft>
              <a:buFont typeface="Wingdings" pitchFamily="2" charset="2"/>
              <a:buNone/>
              <a:defRPr/>
            </a:pPr>
            <a:endParaRPr lang="en-US" sz="3400" dirty="0"/>
          </a:p>
          <a:p>
            <a:pPr marL="0" indent="0" fontAlgn="auto">
              <a:spcAft>
                <a:spcPts val="0"/>
              </a:spcAft>
              <a:buFont typeface="Wingdings" pitchFamily="2" charset="2"/>
              <a:buNone/>
              <a:defRPr/>
            </a:pPr>
            <a:r>
              <a:rPr lang="en-US" sz="3400" b="1" i="1" dirty="0"/>
              <a:t>Outreach services </a:t>
            </a:r>
            <a:r>
              <a:rPr lang="en-US" sz="3400" dirty="0"/>
              <a:t>may need to "reach out" to adult and adolescent male populations who are at high risk of HIV infection, but who might not be motivated to seek out MC services.</a:t>
            </a:r>
          </a:p>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a:xfrm>
            <a:off x="304800" y="549275"/>
            <a:ext cx="8229600" cy="639763"/>
          </a:xfrm>
        </p:spPr>
        <p:txBody>
          <a:bodyPr/>
          <a:lstStyle/>
          <a:p>
            <a:r>
              <a:rPr lang="en-US" sz="3400" dirty="0" smtClean="0"/>
              <a:t>Different Service Delivery Sites (continued)</a:t>
            </a:r>
          </a:p>
        </p:txBody>
      </p:sp>
      <p:sp>
        <p:nvSpPr>
          <p:cNvPr id="63490" name="Text Box 3"/>
          <p:cNvSpPr txBox="1">
            <a:spLocks noChangeArrowheads="1"/>
          </p:cNvSpPr>
          <p:nvPr/>
        </p:nvSpPr>
        <p:spPr bwMode="auto">
          <a:xfrm>
            <a:off x="762000" y="990600"/>
            <a:ext cx="7696200" cy="396875"/>
          </a:xfrm>
          <a:prstGeom prst="rect">
            <a:avLst/>
          </a:prstGeom>
          <a:noFill/>
          <a:ln w="9525">
            <a:noFill/>
            <a:miter lim="800000"/>
            <a:headEnd/>
            <a:tailEnd/>
          </a:ln>
        </p:spPr>
        <p:txBody>
          <a:bodyPr>
            <a:spAutoFit/>
          </a:bodyPr>
          <a:lstStyle/>
          <a:p>
            <a:endParaRPr lang="en-US" sz="2000" dirty="0">
              <a:latin typeface="Calibri" pitchFamily="34" charset="0"/>
            </a:endParaRPr>
          </a:p>
        </p:txBody>
      </p:sp>
      <p:sp>
        <p:nvSpPr>
          <p:cNvPr id="63491" name="Text Box 4"/>
          <p:cNvSpPr txBox="1">
            <a:spLocks noChangeArrowheads="1"/>
          </p:cNvSpPr>
          <p:nvPr/>
        </p:nvSpPr>
        <p:spPr bwMode="auto">
          <a:xfrm>
            <a:off x="457200" y="1752600"/>
            <a:ext cx="4267200" cy="3749675"/>
          </a:xfrm>
          <a:prstGeom prst="rect">
            <a:avLst/>
          </a:prstGeom>
          <a:noFill/>
          <a:ln w="9525">
            <a:noFill/>
            <a:miter lim="800000"/>
            <a:headEnd/>
            <a:tailEnd/>
          </a:ln>
        </p:spPr>
        <p:txBody>
          <a:bodyPr>
            <a:spAutoFit/>
          </a:bodyPr>
          <a:lstStyle/>
          <a:p>
            <a:r>
              <a:rPr lang="en-US" sz="2000" dirty="0" smtClean="0">
                <a:latin typeface="Calibri" pitchFamily="34" charset="0"/>
              </a:rPr>
              <a:t>MC </a:t>
            </a:r>
            <a:r>
              <a:rPr lang="en-US" sz="2000" dirty="0">
                <a:latin typeface="Calibri" pitchFamily="34" charset="0"/>
              </a:rPr>
              <a:t>outreach services can be provided at locations where MC candidates are likely to be found. For example, existing HIV testing and counseling sites could provide on-site MC counseling and services or referrals to MC service delivery sites.</a:t>
            </a:r>
          </a:p>
          <a:p>
            <a:endParaRPr lang="en-US" sz="2000" dirty="0">
              <a:latin typeface="Calibri" pitchFamily="34" charset="0"/>
            </a:endParaRPr>
          </a:p>
          <a:p>
            <a:r>
              <a:rPr lang="en-US" sz="2000" dirty="0">
                <a:latin typeface="Calibri" pitchFamily="34" charset="0"/>
              </a:rPr>
              <a:t>In addition, outreach services can be extended to traditional MC initiation schools to link initiation rites with safe medical MC.</a:t>
            </a:r>
          </a:p>
        </p:txBody>
      </p:sp>
      <p:sp>
        <p:nvSpPr>
          <p:cNvPr id="63492" name="Text Box 5"/>
          <p:cNvSpPr txBox="1">
            <a:spLocks noChangeArrowheads="1"/>
          </p:cNvSpPr>
          <p:nvPr/>
        </p:nvSpPr>
        <p:spPr bwMode="auto">
          <a:xfrm>
            <a:off x="5181600" y="1580022"/>
            <a:ext cx="3581400" cy="4570482"/>
          </a:xfrm>
          <a:prstGeom prst="rect">
            <a:avLst/>
          </a:prstGeom>
          <a:solidFill>
            <a:srgbClr val="FFE6B7"/>
          </a:solidFill>
          <a:ln w="9525">
            <a:solidFill>
              <a:schemeClr val="tx1"/>
            </a:solidFill>
            <a:miter lim="800000"/>
            <a:headEnd/>
            <a:tailEnd/>
          </a:ln>
        </p:spPr>
        <p:txBody>
          <a:bodyPr>
            <a:spAutoFit/>
          </a:bodyPr>
          <a:lstStyle/>
          <a:p>
            <a:pPr>
              <a:spcBef>
                <a:spcPct val="50000"/>
              </a:spcBef>
              <a:defRPr/>
            </a:pPr>
            <a:r>
              <a:rPr lang="en-US" sz="2000" b="1" dirty="0" smtClean="0">
                <a:latin typeface="Calibri" pitchFamily="34" charset="0"/>
              </a:rPr>
              <a:t>Highlights</a:t>
            </a:r>
          </a:p>
          <a:p>
            <a:pPr>
              <a:lnSpc>
                <a:spcPts val="1800"/>
              </a:lnSpc>
              <a:spcBef>
                <a:spcPct val="50000"/>
              </a:spcBef>
              <a:defRPr/>
            </a:pPr>
            <a:r>
              <a:rPr lang="en-US" b="1" dirty="0" smtClean="0">
                <a:latin typeface="Calibri" pitchFamily="34" charset="0"/>
              </a:rPr>
              <a:t>Projects </a:t>
            </a:r>
            <a:r>
              <a:rPr lang="en-US" b="1" dirty="0">
                <a:latin typeface="Calibri" pitchFamily="34" charset="0"/>
              </a:rPr>
              <a:t>in the southern Africa region have taught us that correct site location is key to a successful high-volume – and, therefore, cost-efficient – MC clinic. Key factors include:</a:t>
            </a:r>
          </a:p>
          <a:p>
            <a:pPr>
              <a:lnSpc>
                <a:spcPts val="1800"/>
              </a:lnSpc>
              <a:spcBef>
                <a:spcPct val="50000"/>
              </a:spcBef>
              <a:buClr>
                <a:schemeClr val="accent4"/>
              </a:buClr>
              <a:defRPr/>
            </a:pPr>
            <a:r>
              <a:rPr lang="en-US" b="1" i="1" dirty="0">
                <a:latin typeface="Calibri" pitchFamily="34" charset="0"/>
              </a:rPr>
              <a:t>Proximity</a:t>
            </a:r>
            <a:r>
              <a:rPr lang="en-US" b="1" dirty="0">
                <a:latin typeface="Calibri" pitchFamily="34" charset="0"/>
              </a:rPr>
              <a:t> to high density populations</a:t>
            </a:r>
          </a:p>
          <a:p>
            <a:pPr>
              <a:lnSpc>
                <a:spcPts val="1800"/>
              </a:lnSpc>
              <a:spcBef>
                <a:spcPts val="0"/>
              </a:spcBef>
              <a:buClr>
                <a:schemeClr val="accent4"/>
              </a:buClr>
              <a:defRPr/>
            </a:pPr>
            <a:endParaRPr lang="en-US" b="1" i="1" dirty="0" smtClean="0">
              <a:latin typeface="Calibri" pitchFamily="34" charset="0"/>
            </a:endParaRPr>
          </a:p>
          <a:p>
            <a:pPr>
              <a:lnSpc>
                <a:spcPts val="1800"/>
              </a:lnSpc>
              <a:spcBef>
                <a:spcPts val="0"/>
              </a:spcBef>
              <a:buClr>
                <a:schemeClr val="accent4"/>
              </a:buClr>
              <a:defRPr/>
            </a:pPr>
            <a:r>
              <a:rPr lang="en-US" b="1" i="1" dirty="0" smtClean="0">
                <a:latin typeface="Calibri" pitchFamily="34" charset="0"/>
              </a:rPr>
              <a:t>Accessibility </a:t>
            </a:r>
            <a:r>
              <a:rPr lang="en-US" b="1" dirty="0">
                <a:latin typeface="Calibri" pitchFamily="34" charset="0"/>
              </a:rPr>
              <a:t>both by foot and by other means of transportation</a:t>
            </a:r>
          </a:p>
          <a:p>
            <a:pPr>
              <a:lnSpc>
                <a:spcPts val="1800"/>
              </a:lnSpc>
              <a:spcBef>
                <a:spcPts val="0"/>
              </a:spcBef>
              <a:buClr>
                <a:schemeClr val="accent4"/>
              </a:buClr>
              <a:defRPr/>
            </a:pPr>
            <a:endParaRPr lang="en-US" b="1" i="1" dirty="0" smtClean="0">
              <a:latin typeface="Calibri" pitchFamily="34" charset="0"/>
            </a:endParaRPr>
          </a:p>
          <a:p>
            <a:pPr>
              <a:lnSpc>
                <a:spcPts val="1800"/>
              </a:lnSpc>
              <a:spcBef>
                <a:spcPts val="0"/>
              </a:spcBef>
              <a:buClr>
                <a:schemeClr val="accent4"/>
              </a:buClr>
              <a:defRPr/>
            </a:pPr>
            <a:r>
              <a:rPr lang="en-US" b="1" i="1" dirty="0" smtClean="0">
                <a:latin typeface="Calibri" pitchFamily="34" charset="0"/>
              </a:rPr>
              <a:t>Volumes</a:t>
            </a:r>
            <a:r>
              <a:rPr lang="en-US" b="1" dirty="0" smtClean="0">
                <a:latin typeface="Calibri" pitchFamily="34" charset="0"/>
              </a:rPr>
              <a:t> </a:t>
            </a:r>
            <a:r>
              <a:rPr lang="en-US" b="1" dirty="0">
                <a:latin typeface="Calibri" pitchFamily="34" charset="0"/>
              </a:rPr>
              <a:t>of people passing through the area</a:t>
            </a:r>
          </a:p>
          <a:p>
            <a:pPr>
              <a:lnSpc>
                <a:spcPts val="1800"/>
              </a:lnSpc>
              <a:spcBef>
                <a:spcPts val="0"/>
              </a:spcBef>
              <a:buClr>
                <a:schemeClr val="accent4"/>
              </a:buClr>
              <a:defRPr/>
            </a:pPr>
            <a:endParaRPr lang="en-US" b="1" i="1" dirty="0" smtClean="0">
              <a:latin typeface="Calibri" pitchFamily="34" charset="0"/>
            </a:endParaRPr>
          </a:p>
          <a:p>
            <a:pPr>
              <a:lnSpc>
                <a:spcPts val="1800"/>
              </a:lnSpc>
              <a:spcBef>
                <a:spcPts val="0"/>
              </a:spcBef>
              <a:buClr>
                <a:schemeClr val="accent4"/>
              </a:buClr>
              <a:defRPr/>
            </a:pPr>
            <a:r>
              <a:rPr lang="en-US" b="1" i="1" dirty="0" smtClean="0">
                <a:latin typeface="Calibri" pitchFamily="34" charset="0"/>
              </a:rPr>
              <a:t>Exposure</a:t>
            </a:r>
            <a:r>
              <a:rPr lang="en-US" b="1" dirty="0" smtClean="0">
                <a:latin typeface="Calibri" pitchFamily="34" charset="0"/>
              </a:rPr>
              <a:t> </a:t>
            </a:r>
            <a:r>
              <a:rPr lang="en-US" b="1" dirty="0">
                <a:latin typeface="Calibri" pitchFamily="34" charset="0"/>
              </a:rPr>
              <a:t>by means of the clinic's visibility and branding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228600" y="381000"/>
            <a:ext cx="8685213" cy="1143000"/>
          </a:xfrm>
        </p:spPr>
        <p:txBody>
          <a:bodyPr/>
          <a:lstStyle/>
          <a:p>
            <a:r>
              <a:rPr lang="en-US" dirty="0" smtClean="0"/>
              <a:t>Mobile MC Teams: Lessons Learned from Kenya</a:t>
            </a:r>
          </a:p>
        </p:txBody>
      </p:sp>
      <p:sp>
        <p:nvSpPr>
          <p:cNvPr id="3" name="Content Placeholder 2"/>
          <p:cNvSpPr>
            <a:spLocks noGrp="1"/>
          </p:cNvSpPr>
          <p:nvPr>
            <p:ph idx="1"/>
          </p:nvPr>
        </p:nvSpPr>
        <p:spPr>
          <a:xfrm>
            <a:off x="5105400" y="1600200"/>
            <a:ext cx="3579813" cy="4525963"/>
          </a:xfrm>
        </p:spPr>
        <p:txBody>
          <a:bodyPr rtlCol="0">
            <a:normAutofit fontScale="92500" lnSpcReduction="20000"/>
          </a:bodyPr>
          <a:lstStyle/>
          <a:p>
            <a:pPr marL="0" indent="0" fontAlgn="auto">
              <a:spcAft>
                <a:spcPts val="0"/>
              </a:spcAft>
              <a:buFont typeface="Wingdings" pitchFamily="2" charset="2"/>
              <a:buNone/>
              <a:defRPr/>
            </a:pPr>
            <a:r>
              <a:rPr lang="en-US" sz="2400" b="1" dirty="0"/>
              <a:t>Benefits</a:t>
            </a:r>
          </a:p>
          <a:p>
            <a:pPr marL="0" indent="0" fontAlgn="auto">
              <a:spcBef>
                <a:spcPts val="0"/>
              </a:spcBef>
              <a:spcAft>
                <a:spcPts val="0"/>
              </a:spcAft>
              <a:buFont typeface="Wingdings" pitchFamily="2" charset="2"/>
              <a:buNone/>
              <a:defRPr/>
            </a:pPr>
            <a:endParaRPr lang="en-US" sz="2200" dirty="0" smtClean="0"/>
          </a:p>
          <a:p>
            <a:pPr marL="0" indent="0" fontAlgn="auto">
              <a:spcBef>
                <a:spcPts val="0"/>
              </a:spcBef>
              <a:spcAft>
                <a:spcPts val="0"/>
              </a:spcAft>
              <a:buFont typeface="Wingdings" pitchFamily="2" charset="2"/>
              <a:buNone/>
              <a:defRPr/>
            </a:pPr>
            <a:r>
              <a:rPr lang="en-US" sz="2200" dirty="0" smtClean="0"/>
              <a:t>Mobile MC teams – using tents, trailers, pre-fabricated containers, or existing infrastructure (e.g., schools) – are:</a:t>
            </a:r>
          </a:p>
          <a:p>
            <a:pPr fontAlgn="auto">
              <a:spcBef>
                <a:spcPct val="50000"/>
              </a:spcBef>
              <a:spcAft>
                <a:spcPts val="0"/>
              </a:spcAft>
              <a:buClr>
                <a:schemeClr val="accent4"/>
              </a:buClr>
              <a:defRPr/>
            </a:pPr>
            <a:r>
              <a:rPr lang="en-US" sz="2200" dirty="0" smtClean="0"/>
              <a:t>An easy solution to space and mobility challenges</a:t>
            </a:r>
          </a:p>
          <a:p>
            <a:pPr fontAlgn="auto">
              <a:spcBef>
                <a:spcPct val="50000"/>
              </a:spcBef>
              <a:spcAft>
                <a:spcPts val="0"/>
              </a:spcAft>
              <a:buClr>
                <a:schemeClr val="accent4"/>
              </a:buClr>
              <a:defRPr/>
            </a:pPr>
            <a:r>
              <a:rPr lang="en-US" sz="2200" dirty="0" smtClean="0"/>
              <a:t>Cost-effective (These facilities can make use of natural resources.)</a:t>
            </a:r>
          </a:p>
          <a:p>
            <a:pPr fontAlgn="auto">
              <a:spcBef>
                <a:spcPct val="50000"/>
              </a:spcBef>
              <a:spcAft>
                <a:spcPts val="0"/>
              </a:spcAft>
              <a:buClr>
                <a:schemeClr val="accent4"/>
              </a:buClr>
              <a:defRPr/>
            </a:pPr>
            <a:r>
              <a:rPr lang="en-US" sz="2200" dirty="0" smtClean="0"/>
              <a:t>Easily adjustable to specific circumstances and local challenges</a:t>
            </a:r>
          </a:p>
          <a:p>
            <a:pPr fontAlgn="auto">
              <a:spcAft>
                <a:spcPts val="0"/>
              </a:spcAft>
              <a:defRPr/>
            </a:pPr>
            <a:endParaRPr lang="en-US" sz="2600" dirty="0"/>
          </a:p>
        </p:txBody>
      </p:sp>
      <p:pic>
        <p:nvPicPr>
          <p:cNvPr id="65539" name="Picture 2"/>
          <p:cNvPicPr>
            <a:picLocks noChangeAspect="1" noChangeArrowheads="1"/>
          </p:cNvPicPr>
          <p:nvPr/>
        </p:nvPicPr>
        <p:blipFill>
          <a:blip r:embed="rId3"/>
          <a:srcRect/>
          <a:stretch>
            <a:fillRect/>
          </a:stretch>
        </p:blipFill>
        <p:spPr bwMode="auto">
          <a:xfrm>
            <a:off x="762000" y="1676400"/>
            <a:ext cx="3352800" cy="3092450"/>
          </a:xfrm>
          <a:prstGeom prst="rect">
            <a:avLst/>
          </a:prstGeom>
          <a:noFill/>
          <a:ln w="9525">
            <a:noFill/>
            <a:miter lim="800000"/>
            <a:headEnd/>
            <a:tailEnd/>
          </a:ln>
        </p:spPr>
      </p:pic>
      <p:sp>
        <p:nvSpPr>
          <p:cNvPr id="65540" name="Rectangle 3"/>
          <p:cNvSpPr>
            <a:spLocks noChangeArrowheads="1"/>
          </p:cNvSpPr>
          <p:nvPr/>
        </p:nvSpPr>
        <p:spPr bwMode="auto">
          <a:xfrm>
            <a:off x="609600" y="4768850"/>
            <a:ext cx="3733800" cy="830263"/>
          </a:xfrm>
          <a:prstGeom prst="rect">
            <a:avLst/>
          </a:prstGeom>
          <a:noFill/>
          <a:ln w="9525">
            <a:noFill/>
            <a:miter lim="800000"/>
            <a:headEnd/>
            <a:tailEnd/>
          </a:ln>
        </p:spPr>
        <p:txBody>
          <a:bodyPr>
            <a:spAutoFit/>
          </a:bodyPr>
          <a:lstStyle/>
          <a:p>
            <a:r>
              <a:rPr lang="en-US" sz="1600" b="1" i="1" dirty="0">
                <a:latin typeface="Calibri" pitchFamily="34" charset="0"/>
              </a:rPr>
              <a:t>In Kenya, tents and mobile MC teams have been used extensively to penetrate rural areas where clinical space is scarce.</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a:xfrm>
            <a:off x="457200" y="457200"/>
            <a:ext cx="8229600" cy="1143000"/>
          </a:xfrm>
        </p:spPr>
        <p:txBody>
          <a:bodyPr/>
          <a:lstStyle/>
          <a:p>
            <a:r>
              <a:rPr lang="en-US" dirty="0" smtClean="0"/>
              <a:t>Mobile MC Teams: Lessons Learned from Kenya (continued)</a:t>
            </a:r>
          </a:p>
        </p:txBody>
      </p:sp>
      <p:sp>
        <p:nvSpPr>
          <p:cNvPr id="67586" name="Text Box 6"/>
          <p:cNvSpPr txBox="1">
            <a:spLocks noChangeArrowheads="1"/>
          </p:cNvSpPr>
          <p:nvPr/>
        </p:nvSpPr>
        <p:spPr bwMode="auto">
          <a:xfrm>
            <a:off x="457200" y="1676400"/>
            <a:ext cx="4953000" cy="4447371"/>
          </a:xfrm>
          <a:prstGeom prst="rect">
            <a:avLst/>
          </a:prstGeom>
          <a:noFill/>
          <a:ln w="9525">
            <a:noFill/>
            <a:miter lim="800000"/>
            <a:headEnd/>
            <a:tailEnd/>
          </a:ln>
        </p:spPr>
        <p:txBody>
          <a:bodyPr>
            <a:spAutoFit/>
          </a:bodyPr>
          <a:lstStyle/>
          <a:p>
            <a:pPr>
              <a:defRPr/>
            </a:pPr>
            <a:r>
              <a:rPr lang="en-US" sz="2200" b="1" dirty="0">
                <a:latin typeface="Calibri" pitchFamily="34" charset="0"/>
              </a:rPr>
              <a:t>Challenges</a:t>
            </a:r>
          </a:p>
          <a:p>
            <a:pPr>
              <a:spcBef>
                <a:spcPct val="50000"/>
              </a:spcBef>
              <a:defRPr/>
            </a:pPr>
            <a:r>
              <a:rPr lang="en-US" dirty="0">
                <a:latin typeface="Calibri" pitchFamily="34" charset="0"/>
              </a:rPr>
              <a:t>Mobile MC teams – using tents, trailers, pre-fabricated containers, or existing infrastructure – may make it more difficult to:</a:t>
            </a:r>
          </a:p>
          <a:p>
            <a:pPr marL="342900" indent="-342900">
              <a:spcBef>
                <a:spcPct val="50000"/>
              </a:spcBef>
              <a:buClr>
                <a:schemeClr val="accent4"/>
              </a:buClr>
              <a:buSzPct val="110000"/>
              <a:buFont typeface="Wingdings" pitchFamily="2" charset="2"/>
              <a:buChar char="§"/>
              <a:defRPr/>
            </a:pPr>
            <a:r>
              <a:rPr lang="en-US" dirty="0">
                <a:latin typeface="Calibri" pitchFamily="34" charset="0"/>
              </a:rPr>
              <a:t>Maintain minimum standards of hygiene and sterility (e.g., if running water is a challenge)</a:t>
            </a:r>
          </a:p>
          <a:p>
            <a:pPr marL="342900" indent="-342900">
              <a:spcBef>
                <a:spcPct val="50000"/>
              </a:spcBef>
              <a:buClr>
                <a:schemeClr val="accent4"/>
              </a:buClr>
              <a:buSzPct val="110000"/>
              <a:buFont typeface="Wingdings" pitchFamily="2" charset="2"/>
              <a:buChar char="§"/>
              <a:defRPr/>
            </a:pPr>
            <a:r>
              <a:rPr lang="en-US" dirty="0">
                <a:latin typeface="Calibri" pitchFamily="34" charset="0"/>
              </a:rPr>
              <a:t>Ensure optimal working conditions (e.g., appropriate heating and lighting)</a:t>
            </a:r>
          </a:p>
          <a:p>
            <a:pPr marL="342900" indent="-342900">
              <a:spcBef>
                <a:spcPct val="50000"/>
              </a:spcBef>
              <a:buClr>
                <a:schemeClr val="accent4"/>
              </a:buClr>
              <a:buSzPct val="110000"/>
              <a:buFont typeface="Wingdings" pitchFamily="2" charset="2"/>
              <a:buChar char="§"/>
              <a:defRPr/>
            </a:pPr>
            <a:r>
              <a:rPr lang="en-US" dirty="0">
                <a:latin typeface="Calibri" pitchFamily="34" charset="0"/>
              </a:rPr>
              <a:t>Wash and process instruments properly</a:t>
            </a:r>
          </a:p>
          <a:p>
            <a:pPr>
              <a:spcBef>
                <a:spcPct val="50000"/>
              </a:spcBef>
              <a:buClr>
                <a:schemeClr val="accent4"/>
              </a:buClr>
              <a:buSzPct val="110000"/>
              <a:defRPr/>
            </a:pPr>
            <a:r>
              <a:rPr lang="en-US" dirty="0">
                <a:latin typeface="Calibri" pitchFamily="34" charset="0"/>
              </a:rPr>
              <a:t>These challenges raise concerns that may make it difficult to obtain Ministry of Health approval. And setting up mobile MC facilities may pose some environmental concerns.</a:t>
            </a:r>
          </a:p>
        </p:txBody>
      </p:sp>
      <p:sp>
        <p:nvSpPr>
          <p:cNvPr id="67587" name="Text Box 7"/>
          <p:cNvSpPr txBox="1">
            <a:spLocks noChangeArrowheads="1"/>
          </p:cNvSpPr>
          <p:nvPr/>
        </p:nvSpPr>
        <p:spPr bwMode="auto">
          <a:xfrm>
            <a:off x="5791200" y="1905000"/>
            <a:ext cx="2819400" cy="4368800"/>
          </a:xfrm>
          <a:prstGeom prst="rect">
            <a:avLst/>
          </a:prstGeom>
          <a:noFill/>
          <a:ln w="9525">
            <a:solidFill>
              <a:schemeClr val="tx1"/>
            </a:solidFill>
            <a:miter lim="800000"/>
            <a:headEnd/>
            <a:tailEnd/>
          </a:ln>
        </p:spPr>
        <p:txBody>
          <a:bodyPr>
            <a:spAutoFit/>
          </a:bodyPr>
          <a:lstStyle/>
          <a:p>
            <a:r>
              <a:rPr lang="en-US" sz="2000" b="1" dirty="0">
                <a:latin typeface="Calibri" pitchFamily="34" charset="0"/>
              </a:rPr>
              <a:t>However, despite these challenges, in some cases tents or other mobile structures can provide MC services more effectively than fixed sites.</a:t>
            </a:r>
          </a:p>
          <a:p>
            <a:endParaRPr lang="en-US" sz="2000" b="1" dirty="0">
              <a:latin typeface="Calibri" pitchFamily="34" charset="0"/>
            </a:endParaRPr>
          </a:p>
          <a:p>
            <a:r>
              <a:rPr lang="en-US" sz="2000" b="1" dirty="0">
                <a:latin typeface="Calibri" pitchFamily="34" charset="0"/>
              </a:rPr>
              <a:t>For example, it may be easier to prevent infection in a "new" mobile structure than in a fixed site that is in poor working condition.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4"/>
          <p:cNvSpPr>
            <a:spLocks noGrp="1"/>
          </p:cNvSpPr>
          <p:nvPr>
            <p:ph type="title"/>
          </p:nvPr>
        </p:nvSpPr>
        <p:spPr>
          <a:xfrm>
            <a:off x="381000" y="457200"/>
            <a:ext cx="8685213" cy="1143000"/>
          </a:xfrm>
        </p:spPr>
        <p:txBody>
          <a:bodyPr/>
          <a:lstStyle/>
          <a:p>
            <a:r>
              <a:rPr lang="en-US" dirty="0" smtClean="0"/>
              <a:t>Program Example: Efficient, Comprehensive HIV Prevention Services in Iringa, Tanzania</a:t>
            </a:r>
          </a:p>
        </p:txBody>
      </p:sp>
      <p:pic>
        <p:nvPicPr>
          <p:cNvPr id="69634" name="Picture 2"/>
          <p:cNvPicPr>
            <a:picLocks noChangeAspect="1" noChangeArrowheads="1"/>
          </p:cNvPicPr>
          <p:nvPr/>
        </p:nvPicPr>
        <p:blipFill>
          <a:blip r:embed="rId3"/>
          <a:srcRect/>
          <a:stretch>
            <a:fillRect/>
          </a:stretch>
        </p:blipFill>
        <p:spPr bwMode="auto">
          <a:xfrm>
            <a:off x="533400" y="1851025"/>
            <a:ext cx="3733800" cy="2797175"/>
          </a:xfrm>
          <a:prstGeom prst="rect">
            <a:avLst/>
          </a:prstGeom>
          <a:noFill/>
          <a:ln w="9525">
            <a:noFill/>
            <a:miter lim="800000"/>
            <a:headEnd/>
            <a:tailEnd/>
          </a:ln>
        </p:spPr>
      </p:pic>
      <p:sp>
        <p:nvSpPr>
          <p:cNvPr id="69635" name="Rectangle 5"/>
          <p:cNvSpPr>
            <a:spLocks noChangeArrowheads="1"/>
          </p:cNvSpPr>
          <p:nvPr/>
        </p:nvSpPr>
        <p:spPr bwMode="auto">
          <a:xfrm>
            <a:off x="419100" y="4672013"/>
            <a:ext cx="3962400" cy="1190625"/>
          </a:xfrm>
          <a:prstGeom prst="rect">
            <a:avLst/>
          </a:prstGeom>
          <a:noFill/>
          <a:ln w="9525">
            <a:noFill/>
            <a:miter lim="800000"/>
            <a:headEnd/>
            <a:tailEnd/>
          </a:ln>
        </p:spPr>
        <p:txBody>
          <a:bodyPr>
            <a:spAutoFit/>
          </a:bodyPr>
          <a:lstStyle/>
          <a:p>
            <a:r>
              <a:rPr lang="en-US" b="1" i="1" dirty="0">
                <a:latin typeface="Calibri" pitchFamily="34" charset="0"/>
              </a:rPr>
              <a:t>The MC campaign in Iringa, Tanzania, achieved efficiency, maintained quality, and offered a comprehensive package of HIV prevention services.</a:t>
            </a:r>
            <a:endParaRPr lang="en-US" dirty="0">
              <a:latin typeface="Calibri" pitchFamily="34" charset="0"/>
            </a:endParaRPr>
          </a:p>
        </p:txBody>
      </p:sp>
      <p:sp>
        <p:nvSpPr>
          <p:cNvPr id="69636" name="Text Box 5"/>
          <p:cNvSpPr txBox="1">
            <a:spLocks noChangeArrowheads="1"/>
          </p:cNvSpPr>
          <p:nvPr/>
        </p:nvSpPr>
        <p:spPr bwMode="auto">
          <a:xfrm>
            <a:off x="4495800" y="1803400"/>
            <a:ext cx="4419600" cy="4054475"/>
          </a:xfrm>
          <a:prstGeom prst="rect">
            <a:avLst/>
          </a:prstGeom>
          <a:noFill/>
          <a:ln w="9525">
            <a:noFill/>
            <a:miter lim="800000"/>
            <a:headEnd/>
            <a:tailEnd/>
          </a:ln>
        </p:spPr>
        <p:txBody>
          <a:bodyPr>
            <a:spAutoFit/>
          </a:bodyPr>
          <a:lstStyle/>
          <a:p>
            <a:pPr marL="282575" indent="-282575">
              <a:buClr>
                <a:schemeClr val="accent4"/>
              </a:buClr>
              <a:buSzPct val="110000"/>
              <a:buFont typeface="Wingdings" pitchFamily="2" charset="2"/>
              <a:buChar char="§"/>
              <a:defRPr/>
            </a:pPr>
            <a:r>
              <a:rPr lang="en-US" sz="2000" dirty="0">
                <a:latin typeface="Calibri" pitchFamily="34" charset="0"/>
              </a:rPr>
              <a:t>Clients registered, participated in group education on MC and HIV, and then were counseled individually for HIV and MC (including risk assessment/reduction), and tested for HIV on an </a:t>
            </a:r>
            <a:r>
              <a:rPr lang="en-US" sz="2000" b="1" dirty="0">
                <a:solidFill>
                  <a:srgbClr val="0070C0"/>
                </a:solidFill>
                <a:latin typeface="Calibri" pitchFamily="34" charset="0"/>
              </a:rPr>
              <a:t>opt-out</a:t>
            </a:r>
            <a:r>
              <a:rPr lang="en-US" sz="2000" dirty="0">
                <a:latin typeface="Calibri" pitchFamily="34" charset="0"/>
              </a:rPr>
              <a:t> basis (99.2% were tested).</a:t>
            </a:r>
          </a:p>
          <a:p>
            <a:pPr marL="282575" indent="-282575">
              <a:buClr>
                <a:schemeClr val="accent4"/>
              </a:buClr>
              <a:buFont typeface="Wingdings" pitchFamily="2" charset="2"/>
              <a:buChar char="§"/>
              <a:defRPr/>
            </a:pPr>
            <a:endParaRPr lang="en-US" sz="2000" dirty="0">
              <a:latin typeface="Calibri" pitchFamily="34" charset="0"/>
            </a:endParaRPr>
          </a:p>
          <a:p>
            <a:pPr marL="282575" indent="-282575">
              <a:buClr>
                <a:schemeClr val="accent4"/>
              </a:buClr>
              <a:buSzPct val="110000"/>
              <a:buFont typeface="Wingdings" pitchFamily="2" charset="2"/>
              <a:buChar char="§"/>
              <a:defRPr/>
            </a:pPr>
            <a:r>
              <a:rPr lang="en-US" sz="2000" dirty="0">
                <a:latin typeface="Calibri" pitchFamily="34" charset="0"/>
              </a:rPr>
              <a:t>A pre-operative physical exam and screening for sexually transmitted infections (STIs) and congenital abnormalities took place in counseling tents.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4"/>
          <p:cNvSpPr>
            <a:spLocks noGrp="1"/>
          </p:cNvSpPr>
          <p:nvPr>
            <p:ph type="title" idx="4294967295"/>
          </p:nvPr>
        </p:nvSpPr>
        <p:spPr>
          <a:xfrm>
            <a:off x="381000" y="533400"/>
            <a:ext cx="8534400" cy="1143000"/>
          </a:xfrm>
        </p:spPr>
        <p:txBody>
          <a:bodyPr rtlCol="0">
            <a:normAutofit fontScale="90000"/>
          </a:bodyPr>
          <a:lstStyle/>
          <a:p>
            <a:pPr fontAlgn="auto">
              <a:spcAft>
                <a:spcPts val="0"/>
              </a:spcAft>
              <a:defRPr/>
            </a:pPr>
            <a:r>
              <a:rPr lang="en-US" dirty="0" smtClean="0"/>
              <a:t>Program Example: Efficient, Comprehensive HIV Prevention Services in Iringa, Tanzania (continued)</a:t>
            </a:r>
          </a:p>
        </p:txBody>
      </p:sp>
      <p:sp>
        <p:nvSpPr>
          <p:cNvPr id="71682" name="Text Box 5"/>
          <p:cNvSpPr txBox="1">
            <a:spLocks noChangeArrowheads="1"/>
          </p:cNvSpPr>
          <p:nvPr/>
        </p:nvSpPr>
        <p:spPr bwMode="auto">
          <a:xfrm>
            <a:off x="511175" y="1828800"/>
            <a:ext cx="7772400" cy="3683060"/>
          </a:xfrm>
          <a:prstGeom prst="rect">
            <a:avLst/>
          </a:prstGeom>
          <a:noFill/>
          <a:ln w="9525">
            <a:noFill/>
            <a:miter lim="800000"/>
            <a:headEnd/>
            <a:tailEnd/>
          </a:ln>
        </p:spPr>
        <p:txBody>
          <a:bodyPr>
            <a:spAutoFit/>
          </a:bodyPr>
          <a:lstStyle/>
          <a:p>
            <a:pPr marL="403225" indent="-403225">
              <a:lnSpc>
                <a:spcPts val="2000"/>
              </a:lnSpc>
              <a:buClr>
                <a:schemeClr val="accent4"/>
              </a:buClr>
              <a:buFont typeface="Wingdings" pitchFamily="2" charset="2"/>
              <a:buChar char="§"/>
              <a:defRPr/>
            </a:pPr>
            <a:r>
              <a:rPr lang="en-US" sz="2200" dirty="0">
                <a:latin typeface="Calibri" pitchFamily="34" charset="0"/>
              </a:rPr>
              <a:t>Appointments for the MC procedure were made on a first come, first served basis. Surgery was performed by trained MC providers</a:t>
            </a:r>
            <a:r>
              <a:rPr lang="en-US" sz="2200" dirty="0" smtClean="0">
                <a:latin typeface="Calibri" pitchFamily="34" charset="0"/>
              </a:rPr>
              <a:t>.</a:t>
            </a:r>
            <a:br>
              <a:rPr lang="en-US" sz="2200" dirty="0" smtClean="0">
                <a:latin typeface="Calibri" pitchFamily="34" charset="0"/>
              </a:rPr>
            </a:br>
            <a:endParaRPr lang="en-US" sz="2200" dirty="0">
              <a:latin typeface="Calibri" pitchFamily="34" charset="0"/>
            </a:endParaRPr>
          </a:p>
          <a:p>
            <a:pPr marL="403225" indent="-403225">
              <a:lnSpc>
                <a:spcPts val="2000"/>
              </a:lnSpc>
              <a:buClr>
                <a:schemeClr val="accent4"/>
              </a:buClr>
              <a:buFont typeface="Wingdings" pitchFamily="2" charset="2"/>
              <a:buChar char="§"/>
              <a:defRPr/>
            </a:pPr>
            <a:r>
              <a:rPr lang="en-US" sz="2200" dirty="0">
                <a:latin typeface="Calibri" pitchFamily="34" charset="0"/>
              </a:rPr>
              <a:t>Clients who were HIV-positive were linked to an HIV/AIDS care and treatment center; they were provided with MC if they desired, according to national guidelines</a:t>
            </a:r>
            <a:r>
              <a:rPr lang="en-US" sz="2200" dirty="0" smtClean="0">
                <a:latin typeface="Calibri" pitchFamily="34" charset="0"/>
              </a:rPr>
              <a:t>.</a:t>
            </a:r>
            <a:br>
              <a:rPr lang="en-US" sz="2200" dirty="0" smtClean="0">
                <a:latin typeface="Calibri" pitchFamily="34" charset="0"/>
              </a:rPr>
            </a:br>
            <a:endParaRPr lang="en-US" sz="2200" dirty="0">
              <a:latin typeface="Calibri" pitchFamily="34" charset="0"/>
            </a:endParaRPr>
          </a:p>
          <a:p>
            <a:pPr marL="403225" indent="-403225">
              <a:lnSpc>
                <a:spcPts val="2000"/>
              </a:lnSpc>
              <a:buClr>
                <a:schemeClr val="accent4"/>
              </a:buClr>
              <a:buFont typeface="Wingdings" pitchFamily="2" charset="2"/>
              <a:buChar char="§"/>
              <a:defRPr/>
            </a:pPr>
            <a:r>
              <a:rPr lang="en-US" sz="2200" dirty="0">
                <a:latin typeface="Calibri" pitchFamily="34" charset="0"/>
              </a:rPr>
              <a:t>Clients with medical/surgical problems or STIs were referred for continued care</a:t>
            </a:r>
            <a:r>
              <a:rPr lang="en-US" sz="2200" dirty="0" smtClean="0">
                <a:latin typeface="Calibri" pitchFamily="34" charset="0"/>
              </a:rPr>
              <a:t>.</a:t>
            </a:r>
            <a:br>
              <a:rPr lang="en-US" sz="2200" dirty="0" smtClean="0">
                <a:latin typeface="Calibri" pitchFamily="34" charset="0"/>
              </a:rPr>
            </a:br>
            <a:endParaRPr lang="en-US" sz="2200" dirty="0">
              <a:latin typeface="Calibri" pitchFamily="34" charset="0"/>
            </a:endParaRPr>
          </a:p>
          <a:p>
            <a:pPr marL="403225" indent="-403225">
              <a:lnSpc>
                <a:spcPts val="2000"/>
              </a:lnSpc>
              <a:buClr>
                <a:schemeClr val="accent4"/>
              </a:buClr>
              <a:buSzPct val="110000"/>
              <a:buFont typeface="Wingdings" pitchFamily="2" charset="2"/>
              <a:buChar char="§"/>
              <a:defRPr/>
            </a:pPr>
            <a:r>
              <a:rPr lang="en-US" sz="2200" dirty="0">
                <a:latin typeface="Calibri" pitchFamily="34" charset="0"/>
              </a:rPr>
              <a:t>Clients who received MC were given a postoperative review as well as two postoperative follow-up visits at 48 hours and again at seven days after surgery.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3400" dirty="0" smtClean="0"/>
              <a:t>Knowledge Check (continued)</a:t>
            </a:r>
          </a:p>
        </p:txBody>
      </p:sp>
      <p:sp>
        <p:nvSpPr>
          <p:cNvPr id="18434" name="Text Placeholder 2"/>
          <p:cNvSpPr>
            <a:spLocks noGrp="1"/>
          </p:cNvSpPr>
          <p:nvPr>
            <p:ph type="body" idx="1"/>
          </p:nvPr>
        </p:nvSpPr>
        <p:spPr>
          <a:xfrm>
            <a:off x="381000" y="1524000"/>
            <a:ext cx="8153400" cy="293688"/>
          </a:xfrm>
        </p:spPr>
        <p:txBody>
          <a:bodyPr/>
          <a:lstStyle/>
          <a:p>
            <a:pPr>
              <a:lnSpc>
                <a:spcPct val="80000"/>
              </a:lnSpc>
            </a:pPr>
            <a:r>
              <a:rPr lang="en-US" sz="1600" dirty="0" smtClean="0"/>
              <a:t>Answer the following questions to see how much you know about this topic.</a:t>
            </a:r>
          </a:p>
        </p:txBody>
      </p:sp>
      <p:sp>
        <p:nvSpPr>
          <p:cNvPr id="18435" name="Content Placeholder 3"/>
          <p:cNvSpPr>
            <a:spLocks noGrp="1"/>
          </p:cNvSpPr>
          <p:nvPr>
            <p:ph sz="half" idx="2"/>
          </p:nvPr>
        </p:nvSpPr>
        <p:spPr>
          <a:xfrm>
            <a:off x="457200" y="2174875"/>
            <a:ext cx="4040188" cy="2930525"/>
          </a:xfrm>
        </p:spPr>
        <p:txBody>
          <a:bodyPr/>
          <a:lstStyle/>
          <a:p>
            <a:pPr marL="533400" indent="-533400">
              <a:buFont typeface="Calibri" pitchFamily="34" charset="0"/>
              <a:buAutoNum type="arabicPeriod" startAt="3"/>
            </a:pPr>
            <a:r>
              <a:rPr lang="en-US" sz="1400" dirty="0" smtClean="0"/>
              <a:t>Optimal client flow should do all of the following EXCEPT:</a:t>
            </a:r>
          </a:p>
          <a:p>
            <a:pPr marL="817563" lvl="1" indent="-304800">
              <a:buFont typeface="Calibri" pitchFamily="34" charset="0"/>
              <a:buAutoNum type="alphaLcPeriod"/>
            </a:pPr>
            <a:r>
              <a:rPr lang="en-US" sz="1400" dirty="0" smtClean="0"/>
              <a:t>Minimize client contact with hazardous surgical waste</a:t>
            </a:r>
          </a:p>
          <a:p>
            <a:pPr marL="817563" lvl="1" indent="-304800">
              <a:buFont typeface="Calibri" pitchFamily="34" charset="0"/>
              <a:buAutoNum type="alphaLcPeriod"/>
            </a:pPr>
            <a:r>
              <a:rPr lang="en-US" sz="1400" dirty="0" smtClean="0"/>
              <a:t>Provide a single entry/exit point in the clinic</a:t>
            </a:r>
          </a:p>
          <a:p>
            <a:pPr marL="817563" lvl="1" indent="-304800">
              <a:buFont typeface="Calibri" pitchFamily="34" charset="0"/>
              <a:buAutoNum type="alphaLcPeriod"/>
            </a:pPr>
            <a:r>
              <a:rPr lang="en-US" sz="1400" dirty="0" smtClean="0"/>
              <a:t>Provide a recovery area where clients can rest and be monitored, as needed</a:t>
            </a:r>
          </a:p>
          <a:p>
            <a:pPr marL="817563" lvl="1" indent="-304800">
              <a:buFont typeface="Calibri" pitchFamily="34" charset="0"/>
              <a:buAutoNum type="alphaLcPeriod"/>
            </a:pPr>
            <a:r>
              <a:rPr lang="en-US" sz="1400" dirty="0" smtClean="0"/>
              <a:t>Provide an area where the client can be given postoperative counseling, in private</a:t>
            </a:r>
            <a:br>
              <a:rPr lang="en-US" sz="1400" dirty="0" smtClean="0"/>
            </a:br>
            <a:endParaRPr lang="en-US" sz="1400" dirty="0" smtClean="0"/>
          </a:p>
        </p:txBody>
      </p:sp>
      <p:sp>
        <p:nvSpPr>
          <p:cNvPr id="18436" name="Content Placeholder 4"/>
          <p:cNvSpPr>
            <a:spLocks noGrp="1"/>
          </p:cNvSpPr>
          <p:nvPr>
            <p:ph sz="quarter" idx="4"/>
          </p:nvPr>
        </p:nvSpPr>
        <p:spPr>
          <a:xfrm>
            <a:off x="4800600" y="2174875"/>
            <a:ext cx="3886200" cy="2854325"/>
          </a:xfrm>
        </p:spPr>
        <p:txBody>
          <a:bodyPr/>
          <a:lstStyle/>
          <a:p>
            <a:pPr marL="457200" indent="-457200" defTabSz="631825">
              <a:buFont typeface="Calibri" pitchFamily="34" charset="0"/>
              <a:buAutoNum type="arabicPeriod" startAt="4"/>
            </a:pPr>
            <a:r>
              <a:rPr lang="en-US" sz="1400" dirty="0" smtClean="0"/>
              <a:t>All of the following surgical techniques are being considered to optimize efficiency EXCEPT:</a:t>
            </a:r>
          </a:p>
          <a:p>
            <a:pPr marL="792163" lvl="1" indent="-330200" defTabSz="631825">
              <a:buFont typeface="Calibri" pitchFamily="34" charset="0"/>
              <a:buAutoNum type="alphaLcPeriod"/>
            </a:pPr>
            <a:r>
              <a:rPr lang="en-US" sz="1400" dirty="0" smtClean="0"/>
              <a:t>Using the sleeve resection technique</a:t>
            </a:r>
          </a:p>
          <a:p>
            <a:pPr marL="792163" lvl="1" indent="-330200" defTabSz="631825">
              <a:buFont typeface="Calibri" pitchFamily="34" charset="0"/>
              <a:buAutoNum type="alphaLcPeriod"/>
            </a:pPr>
            <a:r>
              <a:rPr lang="en-US" sz="1400" dirty="0" smtClean="0"/>
              <a:t>Using diathermy (electrocautery) to stop bleeding</a:t>
            </a:r>
          </a:p>
          <a:p>
            <a:pPr marL="792163" lvl="1" indent="-330200" defTabSz="631825">
              <a:buFont typeface="Calibri" pitchFamily="34" charset="0"/>
              <a:buAutoNum type="alphaLcPeriod"/>
            </a:pPr>
            <a:r>
              <a:rPr lang="en-US" sz="1400" dirty="0" smtClean="0"/>
              <a:t>Wrapping surgical instruments together instead of individually</a:t>
            </a:r>
          </a:p>
          <a:p>
            <a:pPr marL="792163" lvl="1" indent="-330200" defTabSz="631825">
              <a:buFont typeface="Calibri" pitchFamily="34" charset="0"/>
              <a:buAutoNum type="alphaLcPeriod"/>
            </a:pPr>
            <a:r>
              <a:rPr lang="en-US" sz="1400" dirty="0" smtClean="0"/>
              <a:t>Using a multiple-bed theater layout</a:t>
            </a: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457200" y="533400"/>
            <a:ext cx="8229600" cy="1143000"/>
          </a:xfrm>
        </p:spPr>
        <p:txBody>
          <a:bodyPr/>
          <a:lstStyle/>
          <a:p>
            <a:r>
              <a:rPr lang="en-US" sz="2900" dirty="0" smtClean="0"/>
              <a:t>Recommended Next Steps for Scaling Up MC Services Using Principles that Address Efficiency </a:t>
            </a:r>
          </a:p>
        </p:txBody>
      </p:sp>
      <p:sp>
        <p:nvSpPr>
          <p:cNvPr id="73730" name="Text Box 4"/>
          <p:cNvSpPr txBox="1">
            <a:spLocks noChangeArrowheads="1"/>
          </p:cNvSpPr>
          <p:nvPr/>
        </p:nvSpPr>
        <p:spPr bwMode="auto">
          <a:xfrm>
            <a:off x="609600" y="2193925"/>
            <a:ext cx="7772400" cy="3139321"/>
          </a:xfrm>
          <a:prstGeom prst="rect">
            <a:avLst/>
          </a:prstGeom>
          <a:noFill/>
          <a:ln w="9525">
            <a:noFill/>
            <a:miter lim="800000"/>
            <a:headEnd/>
            <a:tailEnd/>
          </a:ln>
        </p:spPr>
        <p:txBody>
          <a:bodyPr>
            <a:spAutoFit/>
          </a:bodyPr>
          <a:lstStyle/>
          <a:p>
            <a:pPr>
              <a:buClr>
                <a:schemeClr val="accent4"/>
              </a:buClr>
              <a:buSzPct val="110000"/>
              <a:buFont typeface="Wingdings" pitchFamily="2" charset="2"/>
              <a:buChar char="§"/>
              <a:tabLst>
                <a:tab pos="457200" algn="l"/>
              </a:tabLst>
              <a:defRPr/>
            </a:pPr>
            <a:r>
              <a:rPr lang="en-US" sz="2200" dirty="0">
                <a:latin typeface="Calibri" pitchFamily="34" charset="0"/>
              </a:rPr>
              <a:t> 	Establish performance improvement teams to evaluate 	existing sites and recommend focused changes that apply 	relevant efficiency principles</a:t>
            </a:r>
            <a:r>
              <a:rPr lang="en-US" sz="2200" dirty="0" smtClean="0">
                <a:latin typeface="Calibri" pitchFamily="34" charset="0"/>
              </a:rPr>
              <a:t>.</a:t>
            </a:r>
            <a:br>
              <a:rPr lang="en-US" sz="2200" dirty="0" smtClean="0">
                <a:latin typeface="Calibri" pitchFamily="34" charset="0"/>
              </a:rPr>
            </a:br>
            <a:endParaRPr lang="en-US" sz="2200" dirty="0">
              <a:latin typeface="Calibri" pitchFamily="34" charset="0"/>
            </a:endParaRPr>
          </a:p>
          <a:p>
            <a:pPr>
              <a:buClr>
                <a:schemeClr val="accent4"/>
              </a:buClr>
              <a:buSzPct val="110000"/>
              <a:buFont typeface="Wingdings" pitchFamily="2" charset="2"/>
              <a:buChar char="§"/>
              <a:tabLst>
                <a:tab pos="457200" algn="l"/>
              </a:tabLst>
              <a:defRPr/>
            </a:pPr>
            <a:r>
              <a:rPr lang="en-US" sz="2200" dirty="0">
                <a:latin typeface="Calibri" pitchFamily="34" charset="0"/>
              </a:rPr>
              <a:t> 	Tailor training programs and design future clinics using 	efficiency principles</a:t>
            </a:r>
            <a:r>
              <a:rPr lang="en-US" sz="2200" dirty="0" smtClean="0">
                <a:latin typeface="Calibri" pitchFamily="34" charset="0"/>
              </a:rPr>
              <a:t>.</a:t>
            </a:r>
            <a:br>
              <a:rPr lang="en-US" sz="2200" dirty="0" smtClean="0">
                <a:latin typeface="Calibri" pitchFamily="34" charset="0"/>
              </a:rPr>
            </a:br>
            <a:endParaRPr lang="en-US" sz="2200" dirty="0">
              <a:latin typeface="Calibri" pitchFamily="34" charset="0"/>
            </a:endParaRPr>
          </a:p>
          <a:p>
            <a:pPr>
              <a:buClr>
                <a:schemeClr val="accent4"/>
              </a:buClr>
              <a:buSzPct val="110000"/>
              <a:buFont typeface="Wingdings" pitchFamily="2" charset="2"/>
              <a:buChar char="§"/>
              <a:tabLst>
                <a:tab pos="457200" algn="l"/>
              </a:tabLst>
              <a:defRPr/>
            </a:pPr>
            <a:r>
              <a:rPr lang="en-US" sz="2200" dirty="0">
                <a:latin typeface="Calibri" pitchFamily="34" charset="0"/>
              </a:rPr>
              <a:t> 	Generate demand to ensure steady, large-volume client flow 	through MC sites.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a:xfrm>
            <a:off x="304800" y="338138"/>
            <a:ext cx="8229600" cy="1143000"/>
          </a:xfrm>
        </p:spPr>
        <p:txBody>
          <a:bodyPr/>
          <a:lstStyle/>
          <a:p>
            <a:r>
              <a:rPr lang="en-US" sz="2400" dirty="0" smtClean="0"/>
              <a:t>Recommended Next Steps for Scaling Up MC Services Using Principles that Address Efficiency (continued) </a:t>
            </a:r>
          </a:p>
        </p:txBody>
      </p:sp>
      <p:sp>
        <p:nvSpPr>
          <p:cNvPr id="75778" name="Text Box 3"/>
          <p:cNvSpPr txBox="1">
            <a:spLocks noChangeArrowheads="1"/>
          </p:cNvSpPr>
          <p:nvPr/>
        </p:nvSpPr>
        <p:spPr bwMode="auto">
          <a:xfrm>
            <a:off x="304800" y="1371600"/>
            <a:ext cx="8534400" cy="4480714"/>
          </a:xfrm>
          <a:prstGeom prst="rect">
            <a:avLst/>
          </a:prstGeom>
          <a:noFill/>
          <a:ln w="9525">
            <a:noFill/>
            <a:miter lim="800000"/>
            <a:headEnd/>
            <a:tailEnd/>
          </a:ln>
        </p:spPr>
        <p:txBody>
          <a:bodyPr>
            <a:spAutoFit/>
          </a:bodyPr>
          <a:lstStyle/>
          <a:p>
            <a:pPr marL="342900" indent="-342900" defTabSz="149225">
              <a:spcBef>
                <a:spcPts val="0"/>
              </a:spcBef>
              <a:buClr>
                <a:schemeClr val="accent4"/>
              </a:buClr>
              <a:buSzPct val="110000"/>
              <a:buFont typeface="Wingdings" pitchFamily="2" charset="2"/>
              <a:buChar char="§"/>
              <a:tabLst>
                <a:tab pos="0" algn="l"/>
              </a:tabLst>
              <a:defRPr/>
            </a:pPr>
            <a:r>
              <a:rPr lang="en-US" sz="2000" dirty="0">
                <a:latin typeface="Calibri" pitchFamily="34" charset="0"/>
              </a:rPr>
              <a:t>Continue to develop innovative approaches and settings so that MC can be performed efficiently and cost-effectively. For example:</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Use tents, trailers, or pre-fabricated containers for counseling </a:t>
            </a:r>
            <a:r>
              <a:rPr lang="en-US" dirty="0" smtClean="0">
                <a:latin typeface="Calibri" pitchFamily="34" charset="0"/>
              </a:rPr>
              <a:t>and/or</a:t>
            </a:r>
            <a:r>
              <a:rPr lang="en-US" dirty="0">
                <a:latin typeface="Calibri" pitchFamily="34" charset="0"/>
              </a:rPr>
              <a:t>	</a:t>
            </a:r>
            <a:r>
              <a:rPr lang="en-US" dirty="0" smtClean="0">
                <a:latin typeface="Calibri" pitchFamily="34" charset="0"/>
              </a:rPr>
              <a:t>surgery </a:t>
            </a:r>
            <a:r>
              <a:rPr lang="en-US" dirty="0">
                <a:latin typeface="Calibri" pitchFamily="34" charset="0"/>
              </a:rPr>
              <a:t>in mobile MC.</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Obtain better MC kits.</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Employ faster surgical techniques.</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Use devices that make MC safer and simpler.</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Develop plans to convert adult/adolescent MC sites into neonatal sites </a:t>
            </a:r>
            <a:r>
              <a:rPr lang="en-US" dirty="0" smtClean="0">
                <a:latin typeface="Calibri" pitchFamily="34" charset="0"/>
              </a:rPr>
              <a:t>in the</a:t>
            </a:r>
            <a:r>
              <a:rPr lang="en-US" dirty="0">
                <a:latin typeface="Calibri" pitchFamily="34" charset="0"/>
              </a:rPr>
              <a:t>	future.</a:t>
            </a:r>
          </a:p>
          <a:p>
            <a:pPr marL="631825" lvl="1" indent="-234950" defTabSz="114300">
              <a:spcBef>
                <a:spcPts val="480"/>
              </a:spcBef>
              <a:buClr>
                <a:schemeClr val="accent4"/>
              </a:buClr>
              <a:buSzPct val="110000"/>
              <a:buFont typeface="Arial" pitchFamily="34" charset="0"/>
              <a:buChar char="•"/>
              <a:tabLst>
                <a:tab pos="0" algn="l"/>
              </a:tabLst>
              <a:defRPr/>
            </a:pPr>
            <a:r>
              <a:rPr lang="en-US" dirty="0">
                <a:latin typeface="Calibri" pitchFamily="34" charset="0"/>
              </a:rPr>
              <a:t>Use community counselors or counseling and testing programs to </a:t>
            </a:r>
            <a:r>
              <a:rPr lang="en-US" dirty="0" smtClean="0">
                <a:latin typeface="Calibri" pitchFamily="34" charset="0"/>
              </a:rPr>
              <a:t>provide MC </a:t>
            </a:r>
            <a:r>
              <a:rPr lang="en-US" dirty="0">
                <a:latin typeface="Calibri" pitchFamily="34" charset="0"/>
              </a:rPr>
              <a:t>counseling and HIV testing and counseling at the community </a:t>
            </a:r>
            <a:r>
              <a:rPr lang="en-US" dirty="0" smtClean="0">
                <a:latin typeface="Calibri" pitchFamily="34" charset="0"/>
              </a:rPr>
              <a:t>level.</a:t>
            </a:r>
          </a:p>
          <a:p>
            <a:pPr marL="631825" lvl="1" indent="-234950" defTabSz="114300">
              <a:spcBef>
                <a:spcPts val="480"/>
              </a:spcBef>
              <a:buClr>
                <a:schemeClr val="accent4"/>
              </a:buClr>
              <a:buSzPct val="110000"/>
              <a:buFont typeface="Arial" pitchFamily="34" charset="0"/>
              <a:buChar char="•"/>
              <a:defRPr/>
            </a:pPr>
            <a:r>
              <a:rPr lang="en-US" dirty="0" smtClean="0">
                <a:latin typeface="Calibri" pitchFamily="34" charset="0"/>
              </a:rPr>
              <a:t>Avoid </a:t>
            </a:r>
            <a:r>
              <a:rPr lang="en-US" dirty="0">
                <a:latin typeface="Calibri" pitchFamily="34" charset="0"/>
              </a:rPr>
              <a:t>counseling bottlenecks. Either have enough counselors to </a:t>
            </a:r>
            <a:r>
              <a:rPr lang="en-US" dirty="0" smtClean="0">
                <a:latin typeface="Calibri" pitchFamily="34" charset="0"/>
              </a:rPr>
              <a:t>provide counseling </a:t>
            </a:r>
            <a:r>
              <a:rPr lang="en-US" dirty="0">
                <a:latin typeface="Calibri" pitchFamily="34" charset="0"/>
              </a:rPr>
              <a:t>on the same day as the procedure – or plan to counsel MC </a:t>
            </a:r>
            <a:r>
              <a:rPr lang="en-US" dirty="0" smtClean="0">
                <a:latin typeface="Calibri" pitchFamily="34" charset="0"/>
              </a:rPr>
              <a:t>clients on </a:t>
            </a:r>
            <a:r>
              <a:rPr lang="en-US" dirty="0">
                <a:latin typeface="Calibri" pitchFamily="34" charset="0"/>
              </a:rPr>
              <a:t>a day prior to the MC procedure.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304800" y="304800"/>
            <a:ext cx="8685213" cy="1143000"/>
          </a:xfrm>
        </p:spPr>
        <p:txBody>
          <a:bodyPr/>
          <a:lstStyle/>
          <a:p>
            <a:r>
              <a:rPr lang="en-US" sz="3400" dirty="0" smtClean="0"/>
              <a:t>Knowledge Recap</a:t>
            </a:r>
          </a:p>
        </p:txBody>
      </p:sp>
      <p:sp>
        <p:nvSpPr>
          <p:cNvPr id="77826" name="Text Placeholder 8"/>
          <p:cNvSpPr>
            <a:spLocks noGrp="1"/>
          </p:cNvSpPr>
          <p:nvPr>
            <p:ph type="body" idx="1"/>
          </p:nvPr>
        </p:nvSpPr>
        <p:spPr>
          <a:xfrm>
            <a:off x="304800" y="1524000"/>
            <a:ext cx="8229600" cy="369888"/>
          </a:xfrm>
        </p:spPr>
        <p:txBody>
          <a:bodyPr anchor="t"/>
          <a:lstStyle/>
          <a:p>
            <a:r>
              <a:rPr lang="en-US" sz="1600" dirty="0" smtClean="0"/>
              <a:t>Answer the following questions to see how much you know about this session.</a:t>
            </a:r>
          </a:p>
        </p:txBody>
      </p:sp>
      <p:sp>
        <p:nvSpPr>
          <p:cNvPr id="4" name="Content Placeholder 3"/>
          <p:cNvSpPr>
            <a:spLocks noGrp="1"/>
          </p:cNvSpPr>
          <p:nvPr>
            <p:ph sz="half" idx="2"/>
          </p:nvPr>
        </p:nvSpPr>
        <p:spPr>
          <a:xfrm>
            <a:off x="304800" y="2209800"/>
            <a:ext cx="4040188" cy="3921125"/>
          </a:xfrm>
        </p:spPr>
        <p:txBody>
          <a:bodyPr rtlCol="0">
            <a:noAutofit/>
          </a:bodyPr>
          <a:lstStyle/>
          <a:p>
            <a:pPr marL="227013" indent="-227013" fontAlgn="auto">
              <a:spcAft>
                <a:spcPts val="0"/>
              </a:spcAft>
              <a:buFont typeface="+mj-lt"/>
              <a:buAutoNum type="arabicPeriod"/>
              <a:defRPr/>
            </a:pPr>
            <a:r>
              <a:rPr lang="en-US" sz="1400" dirty="0"/>
              <a:t>How much do you know about male circumcision (MC) efficiency techniques? Make the best match</a:t>
            </a:r>
            <a:r>
              <a:rPr lang="en-US" sz="1400" dirty="0" smtClean="0"/>
              <a:t>.</a:t>
            </a:r>
          </a:p>
          <a:p>
            <a:pPr marL="465138" lvl="1" indent="-228600" fontAlgn="auto">
              <a:spcAft>
                <a:spcPts val="0"/>
              </a:spcAft>
              <a:buClr>
                <a:schemeClr val="accent4"/>
              </a:buClr>
              <a:buSzPct val="100000"/>
              <a:buFont typeface="+mj-lt"/>
              <a:buAutoNum type="alphaLcPeriod"/>
              <a:defRPr/>
            </a:pPr>
            <a:r>
              <a:rPr lang="en-US" sz="1400" dirty="0"/>
              <a:t>Assigns less complex steps to lower credentialed, but highly trained health care cadres </a:t>
            </a:r>
            <a:endParaRPr lang="en-US" sz="1400" dirty="0" smtClean="0"/>
          </a:p>
          <a:p>
            <a:pPr marL="465138" lvl="1" indent="-228600" fontAlgn="auto">
              <a:spcAft>
                <a:spcPts val="0"/>
              </a:spcAft>
              <a:buClr>
                <a:schemeClr val="accent4"/>
              </a:buClr>
              <a:buSzPct val="100000"/>
              <a:buFont typeface="+mj-lt"/>
              <a:buAutoNum type="alphaLcPeriod"/>
              <a:defRPr/>
            </a:pPr>
            <a:r>
              <a:rPr lang="en-US" sz="1400" dirty="0"/>
              <a:t>Uses highly trained non-physician providers to complete all steps of MC </a:t>
            </a:r>
            <a:r>
              <a:rPr lang="en-US" sz="1400" dirty="0" smtClean="0"/>
              <a:t>surgery</a:t>
            </a:r>
          </a:p>
          <a:p>
            <a:pPr marL="465138" lvl="1" indent="-228600" fontAlgn="auto">
              <a:spcAft>
                <a:spcPts val="0"/>
              </a:spcAft>
              <a:buClr>
                <a:schemeClr val="accent4"/>
              </a:buClr>
              <a:buSzPct val="100000"/>
              <a:buFont typeface="+mj-lt"/>
              <a:buAutoNum type="alphaLcPeriod"/>
              <a:defRPr/>
            </a:pPr>
            <a:r>
              <a:rPr lang="en-US" sz="1400" dirty="0"/>
              <a:t>Can help distribute the work load throughout the </a:t>
            </a:r>
            <a:r>
              <a:rPr lang="en-US" sz="1400" dirty="0" smtClean="0"/>
              <a:t>day</a:t>
            </a:r>
          </a:p>
          <a:p>
            <a:pPr marL="465138" lvl="1" indent="-228600" fontAlgn="auto">
              <a:spcAft>
                <a:spcPts val="0"/>
              </a:spcAft>
              <a:buClr>
                <a:schemeClr val="accent4"/>
              </a:buClr>
              <a:buSzPct val="100000"/>
              <a:buFont typeface="+mj-lt"/>
              <a:buAutoNum type="alphaLcPeriod"/>
              <a:defRPr/>
            </a:pPr>
            <a:r>
              <a:rPr lang="en-US" sz="1400" dirty="0"/>
              <a:t>Multiple clients receive MC at the same time, performed by a team of </a:t>
            </a:r>
            <a:r>
              <a:rPr lang="en-US" sz="1400" dirty="0" smtClean="0"/>
              <a:t>providers</a:t>
            </a:r>
          </a:p>
          <a:p>
            <a:pPr lvl="1" fontAlgn="auto">
              <a:spcAft>
                <a:spcPts val="0"/>
              </a:spcAft>
              <a:buClr>
                <a:schemeClr val="accent4"/>
              </a:buClr>
              <a:defRPr/>
            </a:pPr>
            <a:r>
              <a:rPr lang="en-US" sz="1400" dirty="0" smtClean="0"/>
              <a:t>Efficiency model for MC surgery</a:t>
            </a:r>
            <a:endParaRPr lang="en-US" sz="1400" dirty="0"/>
          </a:p>
          <a:p>
            <a:pPr lvl="1" fontAlgn="auto">
              <a:spcAft>
                <a:spcPts val="0"/>
              </a:spcAft>
              <a:buClr>
                <a:schemeClr val="accent4"/>
              </a:buClr>
              <a:defRPr/>
            </a:pPr>
            <a:r>
              <a:rPr lang="en-US" sz="1400" dirty="0" smtClean="0"/>
              <a:t>Task shifting</a:t>
            </a:r>
            <a:endParaRPr lang="en-US" sz="1400" dirty="0"/>
          </a:p>
          <a:p>
            <a:pPr lvl="1" fontAlgn="auto">
              <a:spcAft>
                <a:spcPts val="0"/>
              </a:spcAft>
              <a:buClr>
                <a:schemeClr val="accent4"/>
              </a:buClr>
              <a:defRPr/>
            </a:pPr>
            <a:r>
              <a:rPr lang="en-US" sz="1400" dirty="0" smtClean="0">
                <a:sym typeface="Wingdings 2"/>
              </a:rPr>
              <a:t>Task sharing</a:t>
            </a:r>
          </a:p>
          <a:p>
            <a:pPr lvl="1" fontAlgn="auto">
              <a:spcAft>
                <a:spcPts val="0"/>
              </a:spcAft>
              <a:buClr>
                <a:schemeClr val="accent4"/>
              </a:buClr>
              <a:defRPr/>
            </a:pPr>
            <a:r>
              <a:rPr lang="en-US" sz="1400" dirty="0" smtClean="0">
                <a:sym typeface="Wingdings 2"/>
              </a:rPr>
              <a:t>Sector Booking</a:t>
            </a:r>
            <a:endParaRPr lang="en-US" sz="1400" dirty="0"/>
          </a:p>
        </p:txBody>
      </p:sp>
      <p:sp>
        <p:nvSpPr>
          <p:cNvPr id="5" name="Content Placeholder 4"/>
          <p:cNvSpPr>
            <a:spLocks noGrp="1"/>
          </p:cNvSpPr>
          <p:nvPr>
            <p:ph sz="quarter" idx="4"/>
          </p:nvPr>
        </p:nvSpPr>
        <p:spPr>
          <a:xfrm>
            <a:off x="4572000" y="2209800"/>
            <a:ext cx="4268788" cy="3951288"/>
          </a:xfrm>
        </p:spPr>
        <p:txBody>
          <a:bodyPr rtlCol="0">
            <a:noAutofit/>
          </a:bodyPr>
          <a:lstStyle/>
          <a:p>
            <a:pPr marL="234950" indent="-234950" fontAlgn="auto">
              <a:spcAft>
                <a:spcPts val="0"/>
              </a:spcAft>
              <a:buFont typeface="+mj-lt"/>
              <a:buAutoNum type="arabicPeriod" startAt="2"/>
              <a:defRPr/>
            </a:pPr>
            <a:r>
              <a:rPr lang="en-US" sz="1400" dirty="0"/>
              <a:t>Benefits of using mobile male circumcision teams to penetrate rural areas include all of the following EXCEPT</a:t>
            </a:r>
            <a:r>
              <a:rPr lang="en-US" sz="1400" dirty="0" smtClean="0"/>
              <a:t>:</a:t>
            </a:r>
          </a:p>
          <a:p>
            <a:pPr marL="465138" lvl="1" indent="-238125" fontAlgn="auto">
              <a:spcAft>
                <a:spcPts val="0"/>
              </a:spcAft>
              <a:buClr>
                <a:schemeClr val="accent4"/>
              </a:buClr>
              <a:buFont typeface="+mj-lt"/>
              <a:buAutoNum type="alphaLcPeriod"/>
              <a:defRPr/>
            </a:pPr>
            <a:r>
              <a:rPr lang="en-US" sz="1400" dirty="0"/>
              <a:t>An easy solution to space and mobility </a:t>
            </a:r>
            <a:r>
              <a:rPr lang="en-US" sz="1400" dirty="0" smtClean="0"/>
              <a:t>challenges</a:t>
            </a:r>
          </a:p>
          <a:p>
            <a:pPr marL="465138" lvl="1" indent="-238125" fontAlgn="auto">
              <a:spcAft>
                <a:spcPts val="0"/>
              </a:spcAft>
              <a:buClr>
                <a:schemeClr val="accent4"/>
              </a:buClr>
              <a:buFont typeface="+mj-lt"/>
              <a:buAutoNum type="alphaLcPeriod"/>
              <a:defRPr/>
            </a:pPr>
            <a:r>
              <a:rPr lang="en-US" sz="1400" dirty="0" smtClean="0"/>
              <a:t>Easily </a:t>
            </a:r>
            <a:r>
              <a:rPr lang="en-US" sz="1400" dirty="0"/>
              <a:t>adjustable to specific circumstances and local </a:t>
            </a:r>
            <a:r>
              <a:rPr lang="en-US" sz="1400" dirty="0" smtClean="0"/>
              <a:t>challenges</a:t>
            </a:r>
          </a:p>
          <a:p>
            <a:pPr marL="465138" lvl="1" indent="-238125" fontAlgn="auto">
              <a:spcAft>
                <a:spcPts val="0"/>
              </a:spcAft>
              <a:buClr>
                <a:schemeClr val="accent4"/>
              </a:buClr>
              <a:buFont typeface="+mj-lt"/>
              <a:buAutoNum type="alphaLcPeriod"/>
              <a:defRPr/>
            </a:pPr>
            <a:r>
              <a:rPr lang="en-US" sz="1400" dirty="0" smtClean="0"/>
              <a:t>Easy </a:t>
            </a:r>
            <a:r>
              <a:rPr lang="en-US" sz="1400" dirty="0"/>
              <a:t>to maintain standards of hygiene and </a:t>
            </a:r>
            <a:r>
              <a:rPr lang="en-US" sz="1400" dirty="0" smtClean="0"/>
              <a:t>sterility</a:t>
            </a:r>
          </a:p>
          <a:p>
            <a:pPr marL="465138" lvl="1" indent="-238125" fontAlgn="auto">
              <a:spcAft>
                <a:spcPts val="0"/>
              </a:spcAft>
              <a:buClr>
                <a:schemeClr val="accent4"/>
              </a:buClr>
              <a:buFont typeface="+mj-lt"/>
              <a:buAutoNum type="alphaLcPeriod"/>
              <a:defRPr/>
            </a:pPr>
            <a:r>
              <a:rPr lang="en-US" sz="1400" dirty="0" smtClean="0"/>
              <a:t>Cost-effective </a:t>
            </a:r>
            <a:r>
              <a:rPr lang="en-US" sz="1400" dirty="0"/>
              <a:t>(can make use of natural resources) </a:t>
            </a:r>
            <a:endParaRPr lang="en-US" sz="1400" dirty="0" smtClean="0"/>
          </a:p>
          <a:p>
            <a:pPr marL="65088" indent="-238125" fontAlgn="auto">
              <a:spcAft>
                <a:spcPts val="0"/>
              </a:spcAft>
              <a:buFont typeface="+mj-lt"/>
              <a:buAutoNum type="arabicPeriod" startAt="2"/>
              <a:defRPr/>
            </a:pPr>
            <a:endParaRPr lang="en-US" sz="22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a:xfrm>
            <a:off x="304800" y="381000"/>
            <a:ext cx="8229600" cy="1143000"/>
          </a:xfrm>
        </p:spPr>
        <p:txBody>
          <a:bodyPr/>
          <a:lstStyle/>
          <a:p>
            <a:r>
              <a:rPr lang="en-US" sz="3400" dirty="0" smtClean="0"/>
              <a:t>Knowledge Recap (continued)</a:t>
            </a:r>
          </a:p>
        </p:txBody>
      </p:sp>
      <p:sp>
        <p:nvSpPr>
          <p:cNvPr id="79874" name="Content Placeholder 3"/>
          <p:cNvSpPr>
            <a:spLocks noGrp="1"/>
          </p:cNvSpPr>
          <p:nvPr>
            <p:ph sz="half" idx="4294967295"/>
          </p:nvPr>
        </p:nvSpPr>
        <p:spPr>
          <a:xfrm>
            <a:off x="381000" y="2133600"/>
            <a:ext cx="4191000" cy="3768725"/>
          </a:xfrm>
        </p:spPr>
        <p:txBody>
          <a:bodyPr/>
          <a:lstStyle/>
          <a:p>
            <a:pPr marL="282575" indent="-282575">
              <a:buFont typeface="Calibri" pitchFamily="34" charset="0"/>
              <a:buAutoNum type="arabicPeriod" startAt="3"/>
            </a:pPr>
            <a:r>
              <a:rPr lang="en-US" sz="1400" dirty="0" smtClean="0"/>
              <a:t>The World Health Organization recommends that only physicians should be trained to perform male circumcision.</a:t>
            </a:r>
          </a:p>
          <a:p>
            <a:pPr marL="685800" lvl="1" indent="-288925">
              <a:buFont typeface="Calibri" pitchFamily="34" charset="0"/>
              <a:buAutoNum type="alphaLcPeriod"/>
            </a:pPr>
            <a:r>
              <a:rPr lang="en-US" sz="1400" dirty="0" smtClean="0"/>
              <a:t>True</a:t>
            </a:r>
          </a:p>
          <a:p>
            <a:pPr marL="685800" lvl="1" indent="-288925">
              <a:buFont typeface="Calibri" pitchFamily="34" charset="0"/>
              <a:buAutoNum type="alphaLcPeriod"/>
            </a:pPr>
            <a:r>
              <a:rPr lang="en-US" sz="1400" dirty="0" smtClean="0"/>
              <a:t>False</a:t>
            </a:r>
          </a:p>
          <a:p>
            <a:pPr marL="282575" indent="-282575">
              <a:spcBef>
                <a:spcPts val="600"/>
              </a:spcBef>
              <a:buFont typeface="Calibri" pitchFamily="34" charset="0"/>
              <a:buAutoNum type="arabicPeriod" startAt="3"/>
            </a:pPr>
            <a:r>
              <a:rPr lang="en-US" sz="1400" dirty="0" smtClean="0"/>
              <a:t>Optimal client flow should do all of the following EXCEPT:</a:t>
            </a:r>
          </a:p>
          <a:p>
            <a:pPr marL="685800" lvl="1" indent="-288925">
              <a:buFont typeface="Calibri" pitchFamily="34" charset="0"/>
              <a:buAutoNum type="alphaLcPeriod"/>
            </a:pPr>
            <a:r>
              <a:rPr lang="en-US" sz="1400" dirty="0" smtClean="0"/>
              <a:t>Minimize client contact with hazardous surgical waste</a:t>
            </a:r>
          </a:p>
          <a:p>
            <a:pPr marL="685800" lvl="1" indent="-288925">
              <a:buFont typeface="Calibri" pitchFamily="34" charset="0"/>
              <a:buAutoNum type="alphaLcPeriod"/>
            </a:pPr>
            <a:r>
              <a:rPr lang="en-US" sz="1400" dirty="0" smtClean="0"/>
              <a:t>Provide a single entry/exit point in the clinic</a:t>
            </a:r>
          </a:p>
          <a:p>
            <a:pPr marL="685800" lvl="1" indent="-288925">
              <a:buFont typeface="Calibri" pitchFamily="34" charset="0"/>
              <a:buAutoNum type="alphaLcPeriod"/>
            </a:pPr>
            <a:r>
              <a:rPr lang="en-US" sz="1400" dirty="0" smtClean="0"/>
              <a:t>Provide a recovery area where clients can rest and be monitored, as needed</a:t>
            </a:r>
          </a:p>
          <a:p>
            <a:pPr marL="685800" lvl="1" indent="-288925">
              <a:buFont typeface="Calibri" pitchFamily="34" charset="0"/>
              <a:buAutoNum type="alphaLcPeriod"/>
            </a:pPr>
            <a:r>
              <a:rPr lang="en-US" sz="1400" dirty="0" smtClean="0"/>
              <a:t>Provide an area where the client can be given postoperative counseling, in private</a:t>
            </a:r>
            <a:br>
              <a:rPr lang="en-US" sz="1400" dirty="0" smtClean="0"/>
            </a:br>
            <a:endParaRPr lang="en-US" sz="1400" dirty="0" smtClean="0"/>
          </a:p>
        </p:txBody>
      </p:sp>
      <p:sp>
        <p:nvSpPr>
          <p:cNvPr id="5" name="Content Placeholder 4"/>
          <p:cNvSpPr>
            <a:spLocks noGrp="1"/>
          </p:cNvSpPr>
          <p:nvPr>
            <p:ph sz="quarter" idx="4294967295"/>
          </p:nvPr>
        </p:nvSpPr>
        <p:spPr>
          <a:xfrm>
            <a:off x="4876800" y="2133600"/>
            <a:ext cx="4041775" cy="3951288"/>
          </a:xfrm>
        </p:spPr>
        <p:txBody>
          <a:bodyPr rtlCol="0">
            <a:noAutofit/>
          </a:bodyPr>
          <a:lstStyle/>
          <a:p>
            <a:pPr marL="234950" indent="-234950" fontAlgn="auto">
              <a:spcAft>
                <a:spcPts val="0"/>
              </a:spcAft>
              <a:buFont typeface="+mj-lt"/>
              <a:buAutoNum type="arabicPeriod" startAt="5"/>
              <a:defRPr/>
            </a:pPr>
            <a:r>
              <a:rPr lang="en-US" sz="1400" dirty="0"/>
              <a:t>All of the following surgical techniques are being considered to optimize efficiency EXCEPT:</a:t>
            </a:r>
            <a:endParaRPr lang="en-US" sz="1400" dirty="0" smtClean="0"/>
          </a:p>
          <a:p>
            <a:pPr marL="465138" lvl="1" indent="-238125" fontAlgn="auto">
              <a:spcAft>
                <a:spcPts val="0"/>
              </a:spcAft>
              <a:buClr>
                <a:schemeClr val="accent4"/>
              </a:buClr>
              <a:buFont typeface="+mj-lt"/>
              <a:buAutoNum type="alphaLcPeriod"/>
              <a:defRPr/>
            </a:pPr>
            <a:r>
              <a:rPr lang="en-US" sz="1400" dirty="0"/>
              <a:t>Using the sleeve resection technique</a:t>
            </a:r>
          </a:p>
          <a:p>
            <a:pPr marL="465138" lvl="1" indent="-238125" fontAlgn="auto">
              <a:spcAft>
                <a:spcPts val="0"/>
              </a:spcAft>
              <a:buClr>
                <a:schemeClr val="accent4"/>
              </a:buClr>
              <a:buFont typeface="+mj-lt"/>
              <a:buAutoNum type="alphaLcPeriod"/>
              <a:defRPr/>
            </a:pPr>
            <a:r>
              <a:rPr lang="en-US" sz="1400" dirty="0" smtClean="0"/>
              <a:t>Using </a:t>
            </a:r>
            <a:r>
              <a:rPr lang="en-US" sz="1400" dirty="0"/>
              <a:t>diathermy (electrocautery) to stop bleeding</a:t>
            </a:r>
          </a:p>
          <a:p>
            <a:pPr marL="465138" lvl="1" indent="-238125" fontAlgn="auto">
              <a:spcAft>
                <a:spcPts val="0"/>
              </a:spcAft>
              <a:buClr>
                <a:schemeClr val="accent4"/>
              </a:buClr>
              <a:buFont typeface="+mj-lt"/>
              <a:buAutoNum type="alphaLcPeriod"/>
              <a:defRPr/>
            </a:pPr>
            <a:r>
              <a:rPr lang="en-US" sz="1400" dirty="0" smtClean="0"/>
              <a:t>Wrapping </a:t>
            </a:r>
            <a:r>
              <a:rPr lang="en-US" sz="1400" dirty="0"/>
              <a:t>surgical instruments together instead of individually</a:t>
            </a:r>
          </a:p>
          <a:p>
            <a:pPr marL="465138" lvl="1" indent="-238125" fontAlgn="auto">
              <a:spcAft>
                <a:spcPts val="0"/>
              </a:spcAft>
              <a:buClr>
                <a:schemeClr val="accent4"/>
              </a:buClr>
              <a:buFont typeface="+mj-lt"/>
              <a:buAutoNum type="alphaLcPeriod"/>
              <a:defRPr/>
            </a:pPr>
            <a:r>
              <a:rPr lang="en-US" sz="1400" dirty="0" smtClean="0"/>
              <a:t>Using </a:t>
            </a:r>
            <a:r>
              <a:rPr lang="en-US" sz="1400" dirty="0"/>
              <a:t>a multiple-bed theater </a:t>
            </a:r>
            <a:r>
              <a:rPr lang="en-US" sz="1400" dirty="0" smtClean="0"/>
              <a:t>layout</a:t>
            </a:r>
          </a:p>
          <a:p>
            <a:pPr marL="234950" indent="-234950" fontAlgn="auto">
              <a:spcBef>
                <a:spcPts val="600"/>
              </a:spcBef>
              <a:spcAft>
                <a:spcPts val="0"/>
              </a:spcAft>
              <a:buFont typeface="+mj-lt"/>
              <a:buAutoNum type="arabicPeriod" startAt="5"/>
              <a:defRPr/>
            </a:pPr>
            <a:r>
              <a:rPr lang="en-US" sz="1400" dirty="0"/>
              <a:t>Education and counseling time need to be reduced for male circumcision clients when </a:t>
            </a:r>
            <a:r>
              <a:rPr lang="en-US" sz="1400" dirty="0" smtClean="0"/>
              <a:t>turnout </a:t>
            </a:r>
            <a:r>
              <a:rPr lang="en-US" sz="1400" dirty="0"/>
              <a:t>is </a:t>
            </a:r>
            <a:r>
              <a:rPr lang="en-US" sz="1400" dirty="0" smtClean="0"/>
              <a:t>high.</a:t>
            </a:r>
          </a:p>
          <a:p>
            <a:pPr marL="465138" lvl="1" indent="-228600" fontAlgn="auto">
              <a:spcAft>
                <a:spcPts val="0"/>
              </a:spcAft>
              <a:buClr>
                <a:schemeClr val="accent4"/>
              </a:buClr>
              <a:buSzPct val="100000"/>
              <a:buFont typeface="+mj-lt"/>
              <a:buAutoNum type="alphaLcPeriod"/>
              <a:defRPr/>
            </a:pPr>
            <a:r>
              <a:rPr lang="en-US" sz="1400" dirty="0"/>
              <a:t>True</a:t>
            </a:r>
          </a:p>
          <a:p>
            <a:pPr marL="465138" lvl="1" indent="-228600" fontAlgn="auto">
              <a:spcAft>
                <a:spcPts val="0"/>
              </a:spcAft>
              <a:buClr>
                <a:schemeClr val="accent4"/>
              </a:buClr>
              <a:buSzPct val="100000"/>
              <a:buFont typeface="+mj-lt"/>
              <a:buAutoNum type="alphaLcPeriod"/>
              <a:defRPr/>
            </a:pPr>
            <a:r>
              <a:rPr lang="en-US" sz="1400" dirty="0" smtClean="0"/>
              <a:t>False</a:t>
            </a:r>
            <a:endParaRPr lang="en-US" sz="1400" dirty="0"/>
          </a:p>
        </p:txBody>
      </p:sp>
      <p:sp>
        <p:nvSpPr>
          <p:cNvPr id="79876" name="Text Placeholder 8"/>
          <p:cNvSpPr>
            <a:spLocks noGrp="1"/>
          </p:cNvSpPr>
          <p:nvPr>
            <p:ph type="body" idx="4294967295"/>
          </p:nvPr>
        </p:nvSpPr>
        <p:spPr>
          <a:xfrm>
            <a:off x="381000" y="1447800"/>
            <a:ext cx="8229600" cy="369888"/>
          </a:xfrm>
        </p:spPr>
        <p:txBody>
          <a:bodyPr/>
          <a:lstStyle/>
          <a:p>
            <a:pPr marL="0" indent="0">
              <a:buFont typeface="Arial" charset="0"/>
              <a:buNone/>
            </a:pPr>
            <a:r>
              <a:rPr lang="en-US" sz="1600" b="1" dirty="0" smtClean="0"/>
              <a:t>Answer the following questions to see how much you know about this session.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a:xfrm>
            <a:off x="304800" y="457200"/>
            <a:ext cx="8229600" cy="1143000"/>
          </a:xfrm>
        </p:spPr>
        <p:txBody>
          <a:bodyPr/>
          <a:lstStyle/>
          <a:p>
            <a:r>
              <a:rPr lang="en-US" sz="3000" dirty="0" smtClean="0"/>
              <a:t>Optimizing Efficiency </a:t>
            </a:r>
            <a:br>
              <a:rPr lang="en-US" sz="3000" dirty="0" smtClean="0"/>
            </a:br>
            <a:r>
              <a:rPr lang="en-US" sz="3000" dirty="0" smtClean="0"/>
              <a:t>Knowledge Recap Answer Key</a:t>
            </a:r>
          </a:p>
        </p:txBody>
      </p:sp>
      <p:sp>
        <p:nvSpPr>
          <p:cNvPr id="81922" name="Content Placeholder 3"/>
          <p:cNvSpPr>
            <a:spLocks noGrp="1"/>
          </p:cNvSpPr>
          <p:nvPr>
            <p:ph sz="half" idx="4294967295"/>
          </p:nvPr>
        </p:nvSpPr>
        <p:spPr>
          <a:xfrm>
            <a:off x="304800" y="2438400"/>
            <a:ext cx="4114800" cy="3311525"/>
          </a:xfrm>
        </p:spPr>
        <p:txBody>
          <a:bodyPr/>
          <a:lstStyle/>
          <a:p>
            <a:pPr marL="227013" indent="-227013">
              <a:buFont typeface="Calibri" pitchFamily="34" charset="0"/>
              <a:buAutoNum type="arabicPeriod"/>
            </a:pPr>
            <a:r>
              <a:rPr lang="en-US" sz="1400" dirty="0" smtClean="0"/>
              <a:t>How much do you know about male circumcision (MC) efficiency techniques? Make the best match.</a:t>
            </a:r>
          </a:p>
          <a:p>
            <a:pPr marL="465138" lvl="1" indent="-228600">
              <a:buFont typeface="Calibri" pitchFamily="34" charset="0"/>
              <a:buAutoNum type="alphaLcPeriod"/>
            </a:pPr>
            <a:r>
              <a:rPr lang="en-US" sz="1400" b="1" dirty="0" smtClean="0"/>
              <a:t>Assigns less complex steps to lower credentialed, but highly trained health care cadres—</a:t>
            </a:r>
            <a:r>
              <a:rPr lang="en-US" sz="1400" b="1" dirty="0" smtClean="0">
                <a:sym typeface="Wingdings 2" pitchFamily="18" charset="2"/>
              </a:rPr>
              <a:t>Task sharing</a:t>
            </a:r>
            <a:endParaRPr lang="en-US" sz="1400" b="1" dirty="0" smtClean="0"/>
          </a:p>
          <a:p>
            <a:pPr marL="465138" lvl="1" indent="-228600">
              <a:buFont typeface="Calibri" pitchFamily="34" charset="0"/>
              <a:buAutoNum type="alphaLcPeriod"/>
            </a:pPr>
            <a:r>
              <a:rPr lang="en-US" sz="1400" b="1" dirty="0" smtClean="0"/>
              <a:t>Uses highly trained non-physician providers to complete all steps of MC surgery—Task shifting</a:t>
            </a:r>
          </a:p>
          <a:p>
            <a:pPr marL="465138" lvl="1" indent="-228600">
              <a:buFont typeface="Calibri" pitchFamily="34" charset="0"/>
              <a:buAutoNum type="alphaLcPeriod"/>
            </a:pPr>
            <a:r>
              <a:rPr lang="en-US" sz="1400" b="1" dirty="0" smtClean="0"/>
              <a:t>Can help distribute the work load throughout the day—</a:t>
            </a:r>
            <a:r>
              <a:rPr lang="en-US" sz="1400" b="1" dirty="0" smtClean="0">
                <a:sym typeface="Wingdings 2" pitchFamily="18" charset="2"/>
              </a:rPr>
              <a:t>Sector booking</a:t>
            </a:r>
            <a:endParaRPr lang="en-US" sz="1400" b="1" dirty="0" smtClean="0"/>
          </a:p>
          <a:p>
            <a:pPr marL="465138" lvl="1" indent="-228600">
              <a:buFont typeface="Calibri" pitchFamily="34" charset="0"/>
              <a:buAutoNum type="alphaLcPeriod"/>
            </a:pPr>
            <a:r>
              <a:rPr lang="en-US" sz="1400" b="1" dirty="0" smtClean="0"/>
              <a:t>Multiple clients receive MC at the same time, performed by a team of providers—Efficiency model for MC surgery</a:t>
            </a:r>
            <a:endParaRPr lang="en-US" sz="1800" b="1" dirty="0" smtClean="0">
              <a:sym typeface="Wingdings 2" pitchFamily="18" charset="2"/>
            </a:endParaRPr>
          </a:p>
        </p:txBody>
      </p:sp>
      <p:sp>
        <p:nvSpPr>
          <p:cNvPr id="81923" name="Content Placeholder 4"/>
          <p:cNvSpPr>
            <a:spLocks noGrp="1"/>
          </p:cNvSpPr>
          <p:nvPr>
            <p:ph sz="quarter" idx="4294967295"/>
          </p:nvPr>
        </p:nvSpPr>
        <p:spPr>
          <a:xfrm>
            <a:off x="4724400" y="2438400"/>
            <a:ext cx="4041775" cy="3951288"/>
          </a:xfrm>
        </p:spPr>
        <p:txBody>
          <a:bodyPr rtlCol="0">
            <a:normAutofit/>
          </a:bodyPr>
          <a:lstStyle/>
          <a:p>
            <a:pPr marL="457200" indent="-457200" defTabSz="120650" fontAlgn="auto">
              <a:spcAft>
                <a:spcPts val="0"/>
              </a:spcAft>
              <a:buFont typeface="Calibri" pitchFamily="34" charset="0"/>
              <a:buNone/>
              <a:tabLst>
                <a:tab pos="457200" algn="l"/>
              </a:tabLst>
              <a:defRPr/>
            </a:pPr>
            <a:r>
              <a:rPr lang="en-US" sz="1400" dirty="0" smtClean="0">
                <a:solidFill>
                  <a:schemeClr val="accent4"/>
                </a:solidFill>
              </a:rPr>
              <a:t>2.</a:t>
            </a:r>
            <a:r>
              <a:rPr lang="en-US" sz="1400" dirty="0" smtClean="0"/>
              <a:t>	Benefits of using mobile male circumcision teams to penetrate rural areas include all of the following EXCEPT:</a:t>
            </a:r>
          </a:p>
          <a:p>
            <a:pPr marL="463550" lvl="1" indent="114300" defTabSz="120650" fontAlgn="auto">
              <a:spcAft>
                <a:spcPts val="0"/>
              </a:spcAft>
              <a:buClr>
                <a:schemeClr val="accent4"/>
              </a:buClr>
              <a:buFont typeface="Calibri" pitchFamily="34" charset="0"/>
              <a:buAutoNum type="alphaLcPeriod" startAt="3"/>
              <a:tabLst>
                <a:tab pos="457200" algn="l"/>
                <a:tab pos="685800" algn="l"/>
              </a:tabLst>
              <a:defRPr/>
            </a:pPr>
            <a:r>
              <a:rPr lang="en-US" sz="1400" b="1" dirty="0" smtClean="0"/>
              <a:t>	Easy to maintain standards of hygiene 	and sterility</a:t>
            </a:r>
            <a:br>
              <a:rPr lang="en-US" sz="1400" b="1" dirty="0" smtClean="0"/>
            </a:br>
            <a:r>
              <a:rPr lang="en-US" sz="1400" b="1" dirty="0" smtClean="0"/>
              <a:t>	</a:t>
            </a:r>
          </a:p>
          <a:p>
            <a:pPr marL="463550" lvl="1" indent="0" defTabSz="120650" fontAlgn="auto">
              <a:spcAft>
                <a:spcPts val="0"/>
              </a:spcAft>
              <a:buClr>
                <a:schemeClr val="accent4"/>
              </a:buClr>
              <a:buFont typeface="Wingdings" pitchFamily="2" charset="2"/>
              <a:buNone/>
              <a:tabLst>
                <a:tab pos="457200" algn="l"/>
              </a:tabLst>
              <a:defRPr/>
            </a:pPr>
            <a:r>
              <a:rPr lang="en-US" sz="1400" b="1" dirty="0" smtClean="0"/>
              <a:t>The use of mobile male circumcision teams may make it MORE DIFFICULT to maintain minimum standards of hygiene and sterility. </a:t>
            </a:r>
          </a:p>
        </p:txBody>
      </p:sp>
      <p:sp>
        <p:nvSpPr>
          <p:cNvPr id="81924" name="Text Placeholder 8"/>
          <p:cNvSpPr>
            <a:spLocks noGrp="1"/>
          </p:cNvSpPr>
          <p:nvPr>
            <p:ph type="body" idx="4294967295"/>
          </p:nvPr>
        </p:nvSpPr>
        <p:spPr>
          <a:xfrm>
            <a:off x="304800" y="1676400"/>
            <a:ext cx="7848600" cy="609600"/>
          </a:xfrm>
        </p:spPr>
        <p:txBody>
          <a:bodyPr/>
          <a:lstStyle/>
          <a:p>
            <a:pPr marL="0" indent="0">
              <a:lnSpc>
                <a:spcPct val="80000"/>
              </a:lnSpc>
              <a:buFont typeface="Arial" charset="0"/>
              <a:buNone/>
            </a:pPr>
            <a:r>
              <a:rPr lang="en-US" sz="1600" b="1" dirty="0" smtClean="0"/>
              <a:t>Please note that the questions and answers match those in the </a:t>
            </a:r>
            <a:r>
              <a:rPr lang="en-US" sz="1600" b="1" i="1" dirty="0" smtClean="0"/>
              <a:t>Knowledge Recap</a:t>
            </a:r>
            <a:r>
              <a:rPr lang="en-US" sz="1600" b="1" dirty="0" smtClean="0"/>
              <a:t>. The number and order of questions in the </a:t>
            </a:r>
            <a:r>
              <a:rPr lang="en-US" sz="1600" b="1" i="1" dirty="0" smtClean="0"/>
              <a:t>Knowledge Check </a:t>
            </a:r>
            <a:r>
              <a:rPr lang="en-US" sz="1600" b="1" dirty="0" smtClean="0"/>
              <a:t>may differ.</a:t>
            </a:r>
          </a:p>
          <a:p>
            <a:pPr marL="0" indent="0">
              <a:lnSpc>
                <a:spcPct val="80000"/>
              </a:lnSpc>
              <a:buFont typeface="Arial" charset="0"/>
              <a:buNone/>
            </a:pPr>
            <a:endParaRPr lang="en-US" sz="14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a:xfrm>
            <a:off x="304800" y="457200"/>
            <a:ext cx="8229600" cy="1143000"/>
          </a:xfrm>
        </p:spPr>
        <p:txBody>
          <a:bodyPr/>
          <a:lstStyle/>
          <a:p>
            <a:r>
              <a:rPr lang="en-US" sz="2400" dirty="0" smtClean="0"/>
              <a:t>Optimizing Efficiency </a:t>
            </a:r>
            <a:br>
              <a:rPr lang="en-US" sz="2400" dirty="0" smtClean="0"/>
            </a:br>
            <a:r>
              <a:rPr lang="en-US" sz="2400" dirty="0" smtClean="0"/>
              <a:t>Knowledge Recap Answer Key (continued)</a:t>
            </a:r>
          </a:p>
        </p:txBody>
      </p:sp>
      <p:sp>
        <p:nvSpPr>
          <p:cNvPr id="83970" name="Content Placeholder 3"/>
          <p:cNvSpPr>
            <a:spLocks noGrp="1"/>
          </p:cNvSpPr>
          <p:nvPr>
            <p:ph sz="half" idx="4294967295"/>
          </p:nvPr>
        </p:nvSpPr>
        <p:spPr>
          <a:xfrm>
            <a:off x="381000" y="2209800"/>
            <a:ext cx="4114800" cy="4225925"/>
          </a:xfrm>
        </p:spPr>
        <p:txBody>
          <a:bodyPr rtlCol="0">
            <a:normAutofit/>
          </a:bodyPr>
          <a:lstStyle/>
          <a:p>
            <a:pPr marL="533400" indent="-533400" defTabSz="336550" fontAlgn="auto">
              <a:spcAft>
                <a:spcPts val="0"/>
              </a:spcAft>
              <a:buFont typeface="Calibri" pitchFamily="34" charset="0"/>
              <a:buAutoNum type="arabicPeriod" startAt="3"/>
              <a:defRPr/>
            </a:pPr>
            <a:r>
              <a:rPr lang="en-US" sz="1400" dirty="0" smtClean="0"/>
              <a:t>The World Health Organization recommends that only physicians should be trained to perform male circumcision.</a:t>
            </a:r>
            <a:r>
              <a:rPr lang="en-US" sz="1600" dirty="0" smtClean="0"/>
              <a:t/>
            </a:r>
            <a:br>
              <a:rPr lang="en-US" sz="1600" dirty="0" smtClean="0"/>
            </a:br>
            <a:r>
              <a:rPr lang="en-US" sz="1400" b="1" dirty="0" smtClean="0">
                <a:solidFill>
                  <a:schemeClr val="accent4">
                    <a:lumMod val="60000"/>
                    <a:lumOff val="40000"/>
                  </a:schemeClr>
                </a:solidFill>
              </a:rPr>
              <a:t>b.</a:t>
            </a:r>
            <a:r>
              <a:rPr lang="en-US" sz="1400" b="1" dirty="0" smtClean="0"/>
              <a:t> False: The World Health Organization recommends that countries should identify non-physician providers who can be trained to perform male circumcision. </a:t>
            </a:r>
          </a:p>
          <a:p>
            <a:pPr marL="533400" indent="-533400" defTabSz="282575" fontAlgn="auto">
              <a:spcBef>
                <a:spcPts val="600"/>
              </a:spcBef>
              <a:spcAft>
                <a:spcPts val="0"/>
              </a:spcAft>
              <a:buFont typeface="Calibri" pitchFamily="34" charset="0"/>
              <a:buAutoNum type="arabicPeriod" startAt="3"/>
              <a:defRPr/>
            </a:pPr>
            <a:r>
              <a:rPr lang="en-US" sz="1400" dirty="0" smtClean="0"/>
              <a:t>Optimal client flow should do all of the following EXCEPT:</a:t>
            </a:r>
          </a:p>
          <a:p>
            <a:pPr marL="576263" indent="-533400" defTabSz="282575" fontAlgn="auto">
              <a:spcBef>
                <a:spcPts val="600"/>
              </a:spcBef>
              <a:spcAft>
                <a:spcPts val="0"/>
              </a:spcAft>
              <a:buFont typeface="Calibri" pitchFamily="34" charset="0"/>
              <a:buNone/>
              <a:tabLst>
                <a:tab pos="914400" algn="l"/>
              </a:tabLst>
              <a:defRPr/>
            </a:pPr>
            <a:r>
              <a:rPr lang="en-US" sz="1600" dirty="0" smtClean="0"/>
              <a:t>	</a:t>
            </a:r>
            <a:r>
              <a:rPr lang="en-US" sz="1400" b="1" dirty="0" smtClean="0">
                <a:solidFill>
                  <a:schemeClr val="accent4"/>
                </a:solidFill>
              </a:rPr>
              <a:t>b. </a:t>
            </a:r>
            <a:r>
              <a:rPr lang="en-US" sz="1400" b="1" dirty="0" smtClean="0"/>
              <a:t>Provide a single entry/exit point in the clinic</a:t>
            </a:r>
          </a:p>
          <a:p>
            <a:pPr marL="533400" indent="-533400" defTabSz="282575" fontAlgn="auto">
              <a:spcBef>
                <a:spcPts val="600"/>
              </a:spcBef>
              <a:spcAft>
                <a:spcPts val="0"/>
              </a:spcAft>
              <a:buFont typeface="Calibri" pitchFamily="34" charset="0"/>
              <a:buNone/>
              <a:defRPr/>
            </a:pPr>
            <a:r>
              <a:rPr lang="en-US" sz="1400" b="1" dirty="0" smtClean="0"/>
              <a:t>	Optimal client flow should provide easy access to SEPARATE entry and exit points at opposite ends of the clinic (ideally). The recovery and postoperative counseling areas should be positioned close to the exit.</a:t>
            </a:r>
          </a:p>
        </p:txBody>
      </p:sp>
      <p:sp>
        <p:nvSpPr>
          <p:cNvPr id="83971" name="Content Placeholder 4"/>
          <p:cNvSpPr>
            <a:spLocks noGrp="1"/>
          </p:cNvSpPr>
          <p:nvPr>
            <p:ph sz="quarter" idx="4294967295"/>
          </p:nvPr>
        </p:nvSpPr>
        <p:spPr>
          <a:xfrm>
            <a:off x="4724400" y="2209800"/>
            <a:ext cx="4041775" cy="3951288"/>
          </a:xfrm>
        </p:spPr>
        <p:txBody>
          <a:bodyPr rtlCol="0">
            <a:normAutofit lnSpcReduction="10000"/>
          </a:bodyPr>
          <a:lstStyle/>
          <a:p>
            <a:pPr marL="282575" indent="-282575" defTabSz="511175" fontAlgn="auto">
              <a:spcAft>
                <a:spcPts val="0"/>
              </a:spcAft>
              <a:buFont typeface="Calibri" pitchFamily="34" charset="0"/>
              <a:buAutoNum type="arabicPeriod" startAt="5"/>
              <a:defRPr/>
            </a:pPr>
            <a:r>
              <a:rPr lang="en-US" sz="1400" dirty="0" smtClean="0"/>
              <a:t>All of the following surgical techniques are being considered to optimize efficiency EXCEPT:</a:t>
            </a:r>
          </a:p>
          <a:p>
            <a:pPr marL="282575" indent="-282575" defTabSz="511175" fontAlgn="auto">
              <a:spcAft>
                <a:spcPts val="0"/>
              </a:spcAft>
              <a:buFont typeface="Calibri" pitchFamily="34" charset="0"/>
              <a:buNone/>
              <a:defRPr/>
            </a:pPr>
            <a:r>
              <a:rPr lang="en-US" sz="1600" b="1" dirty="0" smtClean="0">
                <a:solidFill>
                  <a:schemeClr val="accent4"/>
                </a:solidFill>
              </a:rPr>
              <a:t>	</a:t>
            </a:r>
            <a:r>
              <a:rPr lang="en-US" sz="1400" b="1" dirty="0" smtClean="0">
                <a:solidFill>
                  <a:schemeClr val="accent4"/>
                </a:solidFill>
              </a:rPr>
              <a:t>a. </a:t>
            </a:r>
            <a:r>
              <a:rPr lang="en-US" sz="1400" b="1" dirty="0" smtClean="0"/>
              <a:t>	Using the sleeve resection technique</a:t>
            </a:r>
          </a:p>
          <a:p>
            <a:pPr marL="282575" indent="-282575" defTabSz="511175" fontAlgn="auto">
              <a:spcAft>
                <a:spcPts val="0"/>
              </a:spcAft>
              <a:buFont typeface="Calibri" pitchFamily="34" charset="0"/>
              <a:buNone/>
              <a:defRPr/>
            </a:pPr>
            <a:r>
              <a:rPr lang="en-US" sz="1400" b="1" dirty="0" smtClean="0"/>
              <a:t>	The forceps-guided technique is recommended for efficiency. In all but the most skilled surgeon's hands, forceps-guided is quicker than dorsal slit or sleeve resection.</a:t>
            </a:r>
          </a:p>
          <a:p>
            <a:pPr marL="282575" indent="-282575" defTabSz="511175" fontAlgn="auto">
              <a:spcBef>
                <a:spcPts val="600"/>
              </a:spcBef>
              <a:spcAft>
                <a:spcPts val="0"/>
              </a:spcAft>
              <a:buFont typeface="Calibri" pitchFamily="34" charset="0"/>
              <a:buNone/>
              <a:defRPr/>
            </a:pPr>
            <a:r>
              <a:rPr lang="en-US" sz="1400" dirty="0" smtClean="0"/>
              <a:t>6.	Education and counseling time need to be reduced for male circumcision clients when turnout is high.</a:t>
            </a:r>
            <a:endParaRPr lang="en-US" sz="1600" dirty="0" smtClean="0"/>
          </a:p>
          <a:p>
            <a:pPr marL="282575" indent="-282575" defTabSz="511175" fontAlgn="auto">
              <a:spcBef>
                <a:spcPts val="600"/>
              </a:spcBef>
              <a:spcAft>
                <a:spcPts val="0"/>
              </a:spcAft>
              <a:buFont typeface="Calibri" pitchFamily="34" charset="0"/>
              <a:buNone/>
              <a:defRPr/>
            </a:pPr>
            <a:r>
              <a:rPr lang="en-US" sz="1400" dirty="0" smtClean="0">
                <a:solidFill>
                  <a:schemeClr val="accent4"/>
                </a:solidFill>
              </a:rPr>
              <a:t>	</a:t>
            </a:r>
            <a:r>
              <a:rPr lang="en-US" sz="1400" b="1" dirty="0" smtClean="0">
                <a:solidFill>
                  <a:schemeClr val="accent4"/>
                </a:solidFill>
              </a:rPr>
              <a:t>b.</a:t>
            </a:r>
            <a:r>
              <a:rPr lang="en-US" sz="1400" b="1" dirty="0" smtClean="0"/>
              <a:t>	False: Education and counseling time DO NOT need to be reduced for male circumcision clients when turnout is high. Rather, programs can provide these services one or more days prior to the procedure, provide these services in the community, and employ sufficient numbers of counselors to support high-volume surgical sites. </a:t>
            </a:r>
          </a:p>
        </p:txBody>
      </p:sp>
      <p:sp>
        <p:nvSpPr>
          <p:cNvPr id="83972" name="Text Placeholder 8"/>
          <p:cNvSpPr>
            <a:spLocks noGrp="1"/>
          </p:cNvSpPr>
          <p:nvPr>
            <p:ph type="body" idx="4294967295"/>
          </p:nvPr>
        </p:nvSpPr>
        <p:spPr>
          <a:xfrm>
            <a:off x="304800" y="1524000"/>
            <a:ext cx="8229600" cy="522288"/>
          </a:xfrm>
        </p:spPr>
        <p:txBody>
          <a:bodyPr/>
          <a:lstStyle/>
          <a:p>
            <a:pPr marL="0" indent="0">
              <a:lnSpc>
                <a:spcPct val="80000"/>
              </a:lnSpc>
              <a:buFont typeface="Arial" charset="0"/>
              <a:buNone/>
            </a:pPr>
            <a:r>
              <a:rPr lang="en-US" sz="1600" b="1" dirty="0" smtClean="0"/>
              <a:t>Please note that the questions and answers match those in the </a:t>
            </a:r>
            <a:r>
              <a:rPr lang="en-US" sz="1600" b="1" i="1" dirty="0" smtClean="0"/>
              <a:t>Knowledge Recap</a:t>
            </a:r>
            <a:r>
              <a:rPr lang="en-US" sz="1600" b="1" dirty="0" smtClean="0"/>
              <a:t>. The number and order of questions in the </a:t>
            </a:r>
            <a:r>
              <a:rPr lang="en-US" sz="1600" b="1" i="1" dirty="0" smtClean="0"/>
              <a:t>Knowledge Check </a:t>
            </a:r>
            <a:r>
              <a:rPr lang="en-US" sz="1600" b="1" dirty="0" smtClean="0"/>
              <a:t>may differ.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81000" y="533400"/>
            <a:ext cx="8686800" cy="1143000"/>
          </a:xfrm>
        </p:spPr>
        <p:txBody>
          <a:bodyPr/>
          <a:lstStyle/>
          <a:p>
            <a:r>
              <a:rPr lang="en-US" dirty="0" smtClean="0"/>
              <a:t>A Challenge: How to Use Time and Resources Efficiently While Ensuring High Quality </a:t>
            </a:r>
          </a:p>
        </p:txBody>
      </p:sp>
      <p:sp>
        <p:nvSpPr>
          <p:cNvPr id="3" name="Content Placeholder 2"/>
          <p:cNvSpPr>
            <a:spLocks noGrp="1"/>
          </p:cNvSpPr>
          <p:nvPr>
            <p:ph idx="1"/>
          </p:nvPr>
        </p:nvSpPr>
        <p:spPr>
          <a:xfrm>
            <a:off x="5105400" y="2068513"/>
            <a:ext cx="3394075" cy="3198812"/>
          </a:xfrm>
        </p:spPr>
        <p:txBody>
          <a:bodyPr rtlCol="0">
            <a:normAutofit fontScale="70000" lnSpcReduction="20000"/>
          </a:bodyPr>
          <a:lstStyle/>
          <a:p>
            <a:pPr marL="0" indent="0" fontAlgn="auto">
              <a:lnSpc>
                <a:spcPct val="120000"/>
              </a:lnSpc>
              <a:spcAft>
                <a:spcPts val="0"/>
              </a:spcAft>
              <a:buFont typeface="Wingdings" pitchFamily="2" charset="2"/>
              <a:buNone/>
              <a:defRPr/>
            </a:pPr>
            <a:r>
              <a:rPr lang="en-US" sz="2900" dirty="0"/>
              <a:t>As program managers plan for implementation and scale-up of MC services, they will be faced with a challenging question: </a:t>
            </a:r>
            <a:r>
              <a:rPr lang="en-US" sz="2900" b="1" i="1" dirty="0"/>
              <a:t>How can we match supply to demand so that time and resources can be used as efficiently as possible while ensuring that surgical results are of high quality?</a:t>
            </a:r>
            <a:endParaRPr lang="en-US" sz="2900" dirty="0"/>
          </a:p>
          <a:p>
            <a:pPr fontAlgn="auto">
              <a:spcAft>
                <a:spcPts val="0"/>
              </a:spcAft>
              <a:defRPr/>
            </a:pPr>
            <a:endParaRPr lang="en-US" dirty="0"/>
          </a:p>
        </p:txBody>
      </p:sp>
      <p:pic>
        <p:nvPicPr>
          <p:cNvPr id="20483" name="Picture 2"/>
          <p:cNvPicPr>
            <a:picLocks noChangeAspect="1" noChangeArrowheads="1"/>
          </p:cNvPicPr>
          <p:nvPr/>
        </p:nvPicPr>
        <p:blipFill>
          <a:blip r:embed="rId3"/>
          <a:srcRect/>
          <a:stretch>
            <a:fillRect/>
          </a:stretch>
        </p:blipFill>
        <p:spPr bwMode="auto">
          <a:xfrm>
            <a:off x="565150" y="2068513"/>
            <a:ext cx="3962400" cy="2979737"/>
          </a:xfrm>
          <a:prstGeom prst="rect">
            <a:avLst/>
          </a:prstGeom>
          <a:noFill/>
          <a:ln w="9525">
            <a:noFill/>
            <a:miter lim="800000"/>
            <a:headEnd/>
            <a:tailEnd/>
          </a:ln>
        </p:spPr>
      </p:pic>
      <p:sp>
        <p:nvSpPr>
          <p:cNvPr id="20484" name="Rectangle 3"/>
          <p:cNvSpPr>
            <a:spLocks noChangeArrowheads="1"/>
          </p:cNvSpPr>
          <p:nvPr/>
        </p:nvSpPr>
        <p:spPr bwMode="auto">
          <a:xfrm>
            <a:off x="457200" y="5099050"/>
            <a:ext cx="3944938" cy="338138"/>
          </a:xfrm>
          <a:prstGeom prst="rect">
            <a:avLst/>
          </a:prstGeom>
          <a:noFill/>
          <a:ln w="9525">
            <a:noFill/>
            <a:miter lim="800000"/>
            <a:headEnd/>
            <a:tailEnd/>
          </a:ln>
        </p:spPr>
        <p:txBody>
          <a:bodyPr wrap="none">
            <a:spAutoFit/>
          </a:bodyPr>
          <a:lstStyle/>
          <a:p>
            <a:r>
              <a:rPr lang="en-US" sz="1600" b="1" i="1" dirty="0">
                <a:latin typeface="Calibri" pitchFamily="34" charset="0"/>
              </a:rPr>
              <a:t>A relaxed client undergoes MC in Swaziland.</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304800" y="533400"/>
            <a:ext cx="8229600" cy="1096963"/>
          </a:xfrm>
        </p:spPr>
        <p:txBody>
          <a:bodyPr rtlCol="0">
            <a:normAutofit fontScale="90000"/>
          </a:bodyPr>
          <a:lstStyle/>
          <a:p>
            <a:pPr fontAlgn="auto">
              <a:spcAft>
                <a:spcPts val="0"/>
              </a:spcAft>
              <a:defRPr/>
            </a:pPr>
            <a:r>
              <a:rPr lang="en-US" sz="3000" dirty="0" smtClean="0"/>
              <a:t>A Challenge: How to Use Time and Resources Efficiently While Ensuring High Quality (continued)</a:t>
            </a:r>
          </a:p>
        </p:txBody>
      </p:sp>
      <p:sp>
        <p:nvSpPr>
          <p:cNvPr id="22530" name="Rectangle 3"/>
          <p:cNvSpPr>
            <a:spLocks noChangeArrowheads="1"/>
          </p:cNvSpPr>
          <p:nvPr/>
        </p:nvSpPr>
        <p:spPr bwMode="auto">
          <a:xfrm>
            <a:off x="533400" y="4876800"/>
            <a:ext cx="184150" cy="366713"/>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5" name="Text Box 7"/>
          <p:cNvSpPr txBox="1">
            <a:spLocks noChangeArrowheads="1"/>
          </p:cNvSpPr>
          <p:nvPr/>
        </p:nvSpPr>
        <p:spPr bwMode="auto">
          <a:xfrm>
            <a:off x="1600200" y="1781824"/>
            <a:ext cx="6019800" cy="3739485"/>
          </a:xfrm>
          <a:prstGeom prst="rect">
            <a:avLst/>
          </a:prstGeom>
          <a:solidFill>
            <a:srgbClr val="FFE6B7"/>
          </a:solidFill>
          <a:ln w="9525">
            <a:solidFill>
              <a:schemeClr val="tx1"/>
            </a:solidFill>
            <a:miter lim="800000"/>
            <a:headEnd/>
            <a:tailEnd/>
          </a:ln>
        </p:spPr>
        <p:txBody>
          <a:bodyPr wrap="square">
            <a:spAutoFit/>
          </a:bodyPr>
          <a:lstStyle/>
          <a:p>
            <a:pPr defTabSz="282575">
              <a:lnSpc>
                <a:spcPts val="1800"/>
              </a:lnSpc>
              <a:tabLst>
                <a:tab pos="282575" algn="ctr"/>
                <a:tab pos="398463" algn="ctr"/>
              </a:tabLst>
              <a:defRPr/>
            </a:pPr>
            <a:r>
              <a:rPr lang="en-US" sz="2000" b="1" dirty="0" smtClean="0">
                <a:latin typeface="Calibri" pitchFamily="34" charset="0"/>
              </a:rPr>
              <a:t>Highlights</a:t>
            </a:r>
          </a:p>
          <a:p>
            <a:pPr defTabSz="282575">
              <a:lnSpc>
                <a:spcPts val="1800"/>
              </a:lnSpc>
              <a:tabLst>
                <a:tab pos="282575" algn="ctr"/>
                <a:tab pos="398463" algn="ctr"/>
              </a:tabLst>
              <a:defRPr/>
            </a:pPr>
            <a:endParaRPr lang="en-US" b="1" dirty="0" smtClean="0">
              <a:latin typeface="Calibri" pitchFamily="34" charset="0"/>
            </a:endParaRPr>
          </a:p>
          <a:p>
            <a:pPr defTabSz="282575">
              <a:lnSpc>
                <a:spcPts val="1800"/>
              </a:lnSpc>
              <a:tabLst>
                <a:tab pos="282575" algn="ctr"/>
                <a:tab pos="398463" algn="ctr"/>
              </a:tabLst>
              <a:defRPr/>
            </a:pPr>
            <a:r>
              <a:rPr lang="en-US" b="1" dirty="0" smtClean="0">
                <a:latin typeface="Calibri" pitchFamily="34" charset="0"/>
              </a:rPr>
              <a:t>As </a:t>
            </a:r>
            <a:r>
              <a:rPr lang="en-US" b="1" dirty="0">
                <a:latin typeface="Calibri" pitchFamily="34" charset="0"/>
              </a:rPr>
              <a:t>a first step in initiating or expanding access to MC, undertake a </a:t>
            </a:r>
            <a:r>
              <a:rPr lang="en-US" b="1" i="1" dirty="0">
                <a:latin typeface="Calibri" pitchFamily="34" charset="0"/>
              </a:rPr>
              <a:t>needs assessment </a:t>
            </a:r>
            <a:r>
              <a:rPr lang="en-US" b="1" dirty="0">
                <a:latin typeface="Calibri" pitchFamily="34" charset="0"/>
              </a:rPr>
              <a:t>to map out</a:t>
            </a:r>
            <a:r>
              <a:rPr lang="en-US" b="1" dirty="0" smtClean="0">
                <a:latin typeface="Calibri" pitchFamily="34" charset="0"/>
              </a:rPr>
              <a:t>:</a:t>
            </a:r>
          </a:p>
          <a:p>
            <a:pPr defTabSz="282575">
              <a:lnSpc>
                <a:spcPts val="1800"/>
              </a:lnSpc>
              <a:tabLst>
                <a:tab pos="282575" algn="ctr"/>
                <a:tab pos="398463" algn="ctr"/>
              </a:tabLst>
              <a:defRPr/>
            </a:pPr>
            <a:endParaRPr lang="en-US" b="1" dirty="0" smtClean="0">
              <a:latin typeface="Calibri" pitchFamily="34" charset="0"/>
            </a:endParaRPr>
          </a:p>
          <a:p>
            <a:pPr marL="342900" indent="-342900" defTabSz="282575">
              <a:lnSpc>
                <a:spcPts val="1800"/>
              </a:lnSpc>
              <a:buClr>
                <a:schemeClr val="accent4"/>
              </a:buClr>
              <a:buSzPct val="110000"/>
              <a:buFont typeface="Wingdings" pitchFamily="2" charset="2"/>
              <a:buChar char="§"/>
              <a:tabLst>
                <a:tab pos="282575" algn="ctr"/>
                <a:tab pos="398463" algn="ctr"/>
              </a:tabLst>
              <a:defRPr/>
            </a:pPr>
            <a:r>
              <a:rPr lang="en-US" b="1" dirty="0">
                <a:latin typeface="Calibri" pitchFamily="34" charset="0"/>
              </a:rPr>
              <a:t>	Anticipated scope of MC </a:t>
            </a:r>
            <a:r>
              <a:rPr lang="en-US" b="1" dirty="0" smtClean="0">
                <a:latin typeface="Calibri" pitchFamily="34" charset="0"/>
              </a:rPr>
              <a:t>scale-up</a:t>
            </a:r>
            <a:r>
              <a:rPr lang="en-US" b="1" dirty="0">
                <a:latin typeface="Calibri" pitchFamily="34" charset="0"/>
              </a:rPr>
              <a:t/>
            </a:r>
            <a:br>
              <a:rPr lang="en-US" b="1" dirty="0">
                <a:latin typeface="Calibri" pitchFamily="34" charset="0"/>
              </a:rPr>
            </a:br>
            <a:endParaRPr lang="en-US" b="1" dirty="0" smtClean="0">
              <a:latin typeface="Calibri" pitchFamily="34" charset="0"/>
            </a:endParaRPr>
          </a:p>
          <a:p>
            <a:pPr marL="342900" indent="-342900" defTabSz="282575">
              <a:lnSpc>
                <a:spcPts val="1800"/>
              </a:lnSpc>
              <a:buClr>
                <a:schemeClr val="accent4"/>
              </a:buClr>
              <a:buSzPct val="110000"/>
              <a:buFont typeface="Wingdings" pitchFamily="2" charset="2"/>
              <a:buChar char="§"/>
              <a:tabLst>
                <a:tab pos="282575" algn="ctr"/>
                <a:tab pos="398463" algn="ctr"/>
              </a:tabLst>
              <a:defRPr/>
            </a:pPr>
            <a:r>
              <a:rPr lang="en-US" b="1" dirty="0" smtClean="0">
                <a:latin typeface="Calibri" pitchFamily="34" charset="0"/>
              </a:rPr>
              <a:t>		Human resource and training needs</a:t>
            </a:r>
            <a:br>
              <a:rPr lang="en-US" b="1" dirty="0" smtClean="0">
                <a:latin typeface="Calibri" pitchFamily="34" charset="0"/>
              </a:rPr>
            </a:br>
            <a:endParaRPr lang="en-US" b="1" dirty="0" smtClean="0">
              <a:latin typeface="Calibri" pitchFamily="34" charset="0"/>
            </a:endParaRPr>
          </a:p>
          <a:p>
            <a:pPr marL="342900" indent="-342900" defTabSz="282575">
              <a:lnSpc>
                <a:spcPts val="1800"/>
              </a:lnSpc>
              <a:buClr>
                <a:schemeClr val="accent4"/>
              </a:buClr>
              <a:buSzPct val="110000"/>
              <a:buFont typeface="Wingdings" pitchFamily="2" charset="2"/>
              <a:buChar char="§"/>
              <a:tabLst>
                <a:tab pos="282575" algn="ctr"/>
                <a:tab pos="398463" algn="ctr"/>
              </a:tabLst>
              <a:defRPr/>
            </a:pPr>
            <a:r>
              <a:rPr lang="en-US" b="1" dirty="0">
                <a:latin typeface="Calibri" pitchFamily="34" charset="0"/>
              </a:rPr>
              <a:t>		Infrastructure, commodity, and logistic requirements</a:t>
            </a:r>
            <a:br>
              <a:rPr lang="en-US" b="1" dirty="0">
                <a:latin typeface="Calibri" pitchFamily="34" charset="0"/>
              </a:rPr>
            </a:br>
            <a:endParaRPr lang="en-US" b="1" dirty="0">
              <a:latin typeface="Calibri" pitchFamily="34" charset="0"/>
            </a:endParaRPr>
          </a:p>
          <a:p>
            <a:pPr marL="342900" indent="-342900" defTabSz="282575">
              <a:lnSpc>
                <a:spcPts val="1800"/>
              </a:lnSpc>
              <a:buClr>
                <a:schemeClr val="accent4"/>
              </a:buClr>
              <a:buSzPct val="110000"/>
              <a:buFont typeface="Wingdings" pitchFamily="2" charset="2"/>
              <a:buChar char="§"/>
              <a:tabLst>
                <a:tab pos="282575" algn="ctr"/>
                <a:tab pos="398463" algn="ctr"/>
              </a:tabLst>
              <a:defRPr/>
            </a:pPr>
            <a:r>
              <a:rPr lang="en-US" b="1" dirty="0">
                <a:latin typeface="Calibri" pitchFamily="34" charset="0"/>
              </a:rPr>
              <a:t>		Costs and </a:t>
            </a:r>
            <a:r>
              <a:rPr lang="en-US" b="1" dirty="0" smtClean="0">
                <a:latin typeface="Calibri" pitchFamily="34" charset="0"/>
              </a:rPr>
              <a:t>funding</a:t>
            </a:r>
            <a:br>
              <a:rPr lang="en-US" b="1" dirty="0" smtClean="0">
                <a:latin typeface="Calibri" pitchFamily="34" charset="0"/>
              </a:rPr>
            </a:br>
            <a:endParaRPr lang="en-US" b="1" dirty="0" smtClean="0">
              <a:latin typeface="Calibri" pitchFamily="34" charset="0"/>
            </a:endParaRPr>
          </a:p>
          <a:p>
            <a:pPr marL="342900" indent="-342900" defTabSz="282575">
              <a:lnSpc>
                <a:spcPts val="1800"/>
              </a:lnSpc>
              <a:buClr>
                <a:schemeClr val="accent4"/>
              </a:buClr>
              <a:buSzPct val="110000"/>
              <a:buFont typeface="Wingdings" pitchFamily="2" charset="2"/>
              <a:buChar char="§"/>
              <a:tabLst>
                <a:tab pos="282575" algn="ctr"/>
                <a:tab pos="398463" algn="ctr"/>
              </a:tabLst>
              <a:defRPr/>
            </a:pPr>
            <a:r>
              <a:rPr lang="en-US" b="1" dirty="0" smtClean="0">
                <a:latin typeface="Calibri" pitchFamily="34" charset="0"/>
              </a:rPr>
              <a:t>Systems for monitoring, evaluation, and follow-up</a:t>
            </a:r>
            <a:br>
              <a:rPr lang="en-US" b="1" dirty="0" smtClean="0">
                <a:latin typeface="Calibri" pitchFamily="34" charset="0"/>
              </a:rPr>
            </a:br>
            <a:endParaRPr lang="en-US" b="1" dirty="0" smtClean="0">
              <a:latin typeface="Calibri" pitchFamily="34" charset="0"/>
            </a:endParaRPr>
          </a:p>
          <a:p>
            <a:pPr defTabSz="282575">
              <a:tabLst>
                <a:tab pos="282575" algn="ctr"/>
                <a:tab pos="398463" algn="ctr"/>
              </a:tabLst>
              <a:defRPr/>
            </a:pPr>
            <a:r>
              <a:rPr lang="en-US" sz="1200" i="1" dirty="0" smtClean="0">
                <a:latin typeface="Calibri" pitchFamily="34" charset="0"/>
              </a:rPr>
              <a:t>Source</a:t>
            </a:r>
            <a:r>
              <a:rPr lang="en-US" sz="1200" dirty="0" smtClean="0">
                <a:latin typeface="Calibri" pitchFamily="34" charset="0"/>
              </a:rPr>
              <a:t>: WHO and UNAIDS 2007b</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3401" y="481013"/>
            <a:ext cx="8215818" cy="966787"/>
          </a:xfrm>
        </p:spPr>
        <p:txBody>
          <a:bodyPr rtlCol="0">
            <a:normAutofit fontScale="90000"/>
          </a:bodyPr>
          <a:lstStyle/>
          <a:p>
            <a:pPr fontAlgn="auto">
              <a:spcAft>
                <a:spcPts val="0"/>
              </a:spcAft>
              <a:defRPr/>
            </a:pPr>
            <a:r>
              <a:rPr lang="en-US" sz="3000" dirty="0" smtClean="0"/>
              <a:t>Efficient Use of Staff and Training: Task Shifting and Task Sharing</a:t>
            </a:r>
          </a:p>
        </p:txBody>
      </p:sp>
      <p:sp>
        <p:nvSpPr>
          <p:cNvPr id="24578" name="Text Box 4"/>
          <p:cNvSpPr txBox="1">
            <a:spLocks noChangeArrowheads="1"/>
          </p:cNvSpPr>
          <p:nvPr/>
        </p:nvSpPr>
        <p:spPr bwMode="auto">
          <a:xfrm>
            <a:off x="914400" y="1404812"/>
            <a:ext cx="7239000" cy="3631763"/>
          </a:xfrm>
          <a:prstGeom prst="rect">
            <a:avLst/>
          </a:prstGeom>
          <a:noFill/>
          <a:ln w="9525">
            <a:noFill/>
            <a:miter lim="800000"/>
            <a:headEnd/>
            <a:tailEnd/>
          </a:ln>
        </p:spPr>
        <p:txBody>
          <a:bodyPr wrap="square">
            <a:spAutoFit/>
          </a:bodyPr>
          <a:lstStyle/>
          <a:p>
            <a:r>
              <a:rPr lang="en-US" sz="2000" dirty="0">
                <a:latin typeface="Calibri" pitchFamily="34" charset="0"/>
              </a:rPr>
              <a:t>A </a:t>
            </a:r>
            <a:r>
              <a:rPr lang="en-US" sz="2000" b="1" i="1" dirty="0">
                <a:latin typeface="Calibri" pitchFamily="34" charset="0"/>
              </a:rPr>
              <a:t>surgeon</a:t>
            </a:r>
            <a:r>
              <a:rPr lang="en-US" sz="2000" dirty="0">
                <a:latin typeface="Calibri" pitchFamily="34" charset="0"/>
              </a:rPr>
              <a:t>* does not need to perform all of the main steps in MC surgery </a:t>
            </a:r>
            <a:r>
              <a:rPr lang="en-US" sz="2000" dirty="0" smtClean="0">
                <a:latin typeface="Calibri" pitchFamily="34" charset="0"/>
              </a:rPr>
              <a:t>(see </a:t>
            </a:r>
            <a:r>
              <a:rPr lang="en-US" sz="2000" b="1" dirty="0" smtClean="0">
                <a:latin typeface="Calibri" pitchFamily="34" charset="0"/>
              </a:rPr>
              <a:t>list of ten main MC surgical steps </a:t>
            </a:r>
            <a:r>
              <a:rPr lang="en-US" sz="2000" dirty="0" smtClean="0">
                <a:latin typeface="Calibri" pitchFamily="34" charset="0"/>
              </a:rPr>
              <a:t>on the notes page below). </a:t>
            </a:r>
            <a:r>
              <a:rPr lang="en-US" sz="2000" dirty="0">
                <a:latin typeface="Calibri" pitchFamily="34" charset="0"/>
              </a:rPr>
              <a:t>To increase the efficiency of MC service delivery, some of these steps can be shared or shifted. Decisions about which steps are shared – or if all steps are shifted – will need to be made based on staff realities, national laws/regulations, and individual aptitudes.</a:t>
            </a:r>
          </a:p>
          <a:p>
            <a:endParaRPr lang="en-US" sz="1200" i="1" dirty="0" smtClean="0">
              <a:latin typeface="Calibri" pitchFamily="34" charset="0"/>
            </a:endParaRPr>
          </a:p>
          <a:p>
            <a:r>
              <a:rPr lang="en-US" sz="1200" i="1" dirty="0" smtClean="0">
                <a:latin typeface="Calibri" pitchFamily="34" charset="0"/>
              </a:rPr>
              <a:t>Source</a:t>
            </a:r>
            <a:r>
              <a:rPr lang="en-US" sz="1200" dirty="0">
                <a:latin typeface="Calibri" pitchFamily="34" charset="0"/>
              </a:rPr>
              <a:t>: WHO 2010</a:t>
            </a:r>
          </a:p>
          <a:p>
            <a:endParaRPr lang="en-US" sz="1200" dirty="0">
              <a:latin typeface="Calibri" pitchFamily="34" charset="0"/>
            </a:endParaRPr>
          </a:p>
          <a:p>
            <a:r>
              <a:rPr lang="en-US" b="1" i="1" dirty="0">
                <a:latin typeface="Calibri" pitchFamily="34" charset="0"/>
              </a:rPr>
              <a:t>*</a:t>
            </a:r>
            <a:r>
              <a:rPr lang="en-US" i="1" dirty="0">
                <a:latin typeface="Calibri" pitchFamily="34" charset="0"/>
              </a:rPr>
              <a:t>In this course, the term </a:t>
            </a:r>
            <a:r>
              <a:rPr lang="en-US" b="1" i="1" dirty="0">
                <a:latin typeface="Calibri" pitchFamily="34" charset="0"/>
              </a:rPr>
              <a:t>surgeon</a:t>
            </a:r>
            <a:r>
              <a:rPr lang="en-US" i="1" dirty="0">
                <a:latin typeface="Calibri" pitchFamily="34" charset="0"/>
              </a:rPr>
              <a:t> refers to the person on the MC surgical team who does the cutting. This could be an appropriately trained doctor, nurse, or clinical officer.</a:t>
            </a:r>
            <a:endParaRPr lang="en-US" dirty="0">
              <a:latin typeface="Calibri" pitchFamily="34" charset="0"/>
            </a:endParaRPr>
          </a:p>
        </p:txBody>
      </p:sp>
      <p:sp>
        <p:nvSpPr>
          <p:cNvPr id="24579" name="Text Box 5"/>
          <p:cNvSpPr txBox="1">
            <a:spLocks noChangeArrowheads="1"/>
          </p:cNvSpPr>
          <p:nvPr/>
        </p:nvSpPr>
        <p:spPr bwMode="auto">
          <a:xfrm>
            <a:off x="838204" y="5114177"/>
            <a:ext cx="7315196" cy="646331"/>
          </a:xfrm>
          <a:prstGeom prst="rect">
            <a:avLst/>
          </a:prstGeom>
          <a:solidFill>
            <a:srgbClr val="FFE6B7"/>
          </a:solidFill>
          <a:ln w="9525">
            <a:solidFill>
              <a:schemeClr val="tx1"/>
            </a:solidFill>
            <a:miter lim="800000"/>
            <a:headEnd/>
            <a:tailEnd/>
          </a:ln>
        </p:spPr>
        <p:txBody>
          <a:bodyPr wrap="square">
            <a:spAutoFit/>
          </a:bodyPr>
          <a:lstStyle/>
          <a:p>
            <a:r>
              <a:rPr lang="en-US" b="1" dirty="0" smtClean="0">
                <a:latin typeface="Calibri" pitchFamily="34" charset="0"/>
              </a:rPr>
              <a:t>Highlights: Without </a:t>
            </a:r>
            <a:r>
              <a:rPr lang="en-US" b="1" dirty="0">
                <a:latin typeface="Calibri" pitchFamily="34" charset="0"/>
              </a:rPr>
              <a:t>task sharing, the time required for an experienced MC provider to complete one MC is approximately 25 minutes.</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95300" y="533400"/>
            <a:ext cx="8229600" cy="1143000"/>
          </a:xfrm>
        </p:spPr>
        <p:txBody>
          <a:bodyPr/>
          <a:lstStyle/>
          <a:p>
            <a:r>
              <a:rPr lang="en-US" sz="3100" dirty="0" smtClean="0"/>
              <a:t>Efficient Use of Staff and Training: Task Shifting and Task Sharing (continued)</a:t>
            </a:r>
          </a:p>
        </p:txBody>
      </p:sp>
      <p:sp>
        <p:nvSpPr>
          <p:cNvPr id="26626" name="Text Box 3"/>
          <p:cNvSpPr txBox="1">
            <a:spLocks noChangeArrowheads="1"/>
          </p:cNvSpPr>
          <p:nvPr/>
        </p:nvSpPr>
        <p:spPr bwMode="auto">
          <a:xfrm>
            <a:off x="533400" y="2057400"/>
            <a:ext cx="7239000" cy="3303468"/>
          </a:xfrm>
          <a:prstGeom prst="rect">
            <a:avLst/>
          </a:prstGeom>
          <a:noFill/>
          <a:ln w="9525">
            <a:noFill/>
            <a:miter lim="800000"/>
            <a:headEnd/>
            <a:tailEnd/>
          </a:ln>
        </p:spPr>
        <p:txBody>
          <a:bodyPr>
            <a:spAutoFit/>
          </a:bodyPr>
          <a:lstStyle/>
          <a:p>
            <a:pPr>
              <a:lnSpc>
                <a:spcPts val="2000"/>
              </a:lnSpc>
            </a:pPr>
            <a:r>
              <a:rPr lang="en-US" sz="2000" b="1" i="1" dirty="0">
                <a:latin typeface="Calibri" pitchFamily="34" charset="0"/>
              </a:rPr>
              <a:t>Task shifting</a:t>
            </a:r>
            <a:r>
              <a:rPr lang="en-US" sz="2000" dirty="0">
                <a:latin typeface="Calibri" pitchFamily="34" charset="0"/>
              </a:rPr>
              <a:t>: shifting tasks (or steps) from doctors to clinical officers and nurses, use of highly trained non-physician providers to complete all steps of MC surgery</a:t>
            </a:r>
          </a:p>
          <a:p>
            <a:pPr>
              <a:lnSpc>
                <a:spcPts val="2000"/>
              </a:lnSpc>
            </a:pPr>
            <a:endParaRPr lang="en-US" sz="2000" dirty="0">
              <a:latin typeface="Calibri" pitchFamily="34" charset="0"/>
            </a:endParaRPr>
          </a:p>
          <a:p>
            <a:pPr>
              <a:lnSpc>
                <a:spcPts val="2000"/>
              </a:lnSpc>
            </a:pPr>
            <a:r>
              <a:rPr lang="en-US" sz="2000" b="1" i="1" dirty="0">
                <a:latin typeface="Calibri" pitchFamily="34" charset="0"/>
              </a:rPr>
              <a:t>Task sharing</a:t>
            </a:r>
            <a:r>
              <a:rPr lang="en-US" sz="2000" dirty="0">
                <a:latin typeface="Calibri" pitchFamily="34" charset="0"/>
              </a:rPr>
              <a:t>: assigning less complex tasks or steps to lower credentialed, but highly trained health care cadres</a:t>
            </a:r>
          </a:p>
          <a:p>
            <a:pPr>
              <a:lnSpc>
                <a:spcPts val="2000"/>
              </a:lnSpc>
            </a:pPr>
            <a:endParaRPr lang="en-US" sz="2000" dirty="0">
              <a:latin typeface="Calibri" pitchFamily="34" charset="0"/>
            </a:endParaRPr>
          </a:p>
          <a:p>
            <a:pPr>
              <a:lnSpc>
                <a:spcPts val="2000"/>
              </a:lnSpc>
            </a:pPr>
            <a:r>
              <a:rPr lang="en-US" sz="2000" dirty="0">
                <a:latin typeface="Calibri" pitchFamily="34" charset="0"/>
              </a:rPr>
              <a:t>For both task shifting and task sharing, a highly experienced provider must supervise and mentor the less experienced providers so that risks to the MC client are minimized.</a:t>
            </a:r>
            <a:endParaRPr lang="en-US" sz="2000" i="1" dirty="0">
              <a:latin typeface="Calibri" pitchFamily="34" charset="0"/>
            </a:endParaRPr>
          </a:p>
          <a:p>
            <a:endParaRPr lang="en-US" sz="1200" i="1" dirty="0" smtClean="0">
              <a:latin typeface="Calibri" pitchFamily="34" charset="0"/>
            </a:endParaRPr>
          </a:p>
          <a:p>
            <a:r>
              <a:rPr lang="en-US" sz="1200" i="1" dirty="0" smtClean="0">
                <a:latin typeface="Calibri" pitchFamily="34" charset="0"/>
              </a:rPr>
              <a:t>Source</a:t>
            </a:r>
            <a:r>
              <a:rPr lang="en-US" sz="1200" dirty="0">
                <a:latin typeface="Calibri" pitchFamily="34" charset="0"/>
              </a:rPr>
              <a:t>: WHO 2010 </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19100" y="381000"/>
            <a:ext cx="8685213" cy="1143000"/>
          </a:xfrm>
        </p:spPr>
        <p:txBody>
          <a:bodyPr/>
          <a:lstStyle/>
          <a:p>
            <a:r>
              <a:rPr lang="en-US" dirty="0" smtClean="0"/>
              <a:t>Optimal Client Scheduling </a:t>
            </a:r>
          </a:p>
        </p:txBody>
      </p:sp>
      <p:sp>
        <p:nvSpPr>
          <p:cNvPr id="3" name="Content Placeholder 2"/>
          <p:cNvSpPr>
            <a:spLocks noGrp="1"/>
          </p:cNvSpPr>
          <p:nvPr>
            <p:ph idx="1"/>
          </p:nvPr>
        </p:nvSpPr>
        <p:spPr>
          <a:xfrm>
            <a:off x="4724400" y="1589320"/>
            <a:ext cx="4114800" cy="3720088"/>
          </a:xfrm>
        </p:spPr>
        <p:txBody>
          <a:bodyPr rtlCol="0">
            <a:normAutofit fontScale="40000" lnSpcReduction="20000"/>
          </a:bodyPr>
          <a:lstStyle/>
          <a:p>
            <a:pPr marL="0" indent="0" fontAlgn="auto">
              <a:lnSpc>
                <a:spcPts val="2200"/>
              </a:lnSpc>
              <a:spcBef>
                <a:spcPts val="0"/>
              </a:spcBef>
              <a:spcAft>
                <a:spcPts val="0"/>
              </a:spcAft>
              <a:buFont typeface="Wingdings" pitchFamily="2" charset="2"/>
              <a:buNone/>
              <a:defRPr/>
            </a:pPr>
            <a:r>
              <a:rPr lang="en-US" sz="5000" b="1" i="1" dirty="0"/>
              <a:t>Client scheduling</a:t>
            </a:r>
            <a:r>
              <a:rPr lang="en-US" sz="5000" dirty="0"/>
              <a:t> has a major impact on efficiency. For some communities and facilities, </a:t>
            </a:r>
            <a:r>
              <a:rPr lang="en-US" sz="5000" i="1" dirty="0"/>
              <a:t>sector booking </a:t>
            </a:r>
            <a:r>
              <a:rPr lang="en-US" sz="5000" dirty="0"/>
              <a:t>may work better than individual booking.</a:t>
            </a:r>
          </a:p>
          <a:p>
            <a:pPr marL="0" indent="0" fontAlgn="auto">
              <a:lnSpc>
                <a:spcPts val="2200"/>
              </a:lnSpc>
              <a:spcBef>
                <a:spcPts val="0"/>
              </a:spcBef>
              <a:spcAft>
                <a:spcPts val="0"/>
              </a:spcAft>
              <a:buFont typeface="Wingdings" pitchFamily="2" charset="2"/>
              <a:buNone/>
              <a:defRPr/>
            </a:pPr>
            <a:endParaRPr lang="en-US" sz="5000" dirty="0"/>
          </a:p>
          <a:p>
            <a:pPr marL="0" indent="0" fontAlgn="auto">
              <a:lnSpc>
                <a:spcPts val="2000"/>
              </a:lnSpc>
              <a:spcBef>
                <a:spcPts val="0"/>
              </a:spcBef>
              <a:spcAft>
                <a:spcPts val="0"/>
              </a:spcAft>
              <a:buFont typeface="Wingdings" pitchFamily="2" charset="2"/>
              <a:buNone/>
              <a:defRPr/>
            </a:pPr>
            <a:r>
              <a:rPr lang="en-US" sz="5000" dirty="0"/>
              <a:t>In communities where individual appointments are frequently not kept, efficiency may be severely hampered by periods of minimum activity that are followed by periods of overwhelming catch-up</a:t>
            </a:r>
            <a:r>
              <a:rPr lang="en-US" sz="5000" dirty="0" smtClean="0"/>
              <a:t>.</a:t>
            </a:r>
            <a:endParaRPr lang="en-US" sz="5000" i="1" dirty="0" smtClean="0"/>
          </a:p>
          <a:p>
            <a:pPr marL="0" indent="0" fontAlgn="auto">
              <a:lnSpc>
                <a:spcPts val="2400"/>
              </a:lnSpc>
              <a:spcAft>
                <a:spcPts val="0"/>
              </a:spcAft>
              <a:buFont typeface="Wingdings" pitchFamily="2" charset="2"/>
              <a:buNone/>
              <a:defRPr/>
            </a:pPr>
            <a:r>
              <a:rPr lang="en-US" sz="3000" i="1" dirty="0" smtClean="0"/>
              <a:t>Source</a:t>
            </a:r>
            <a:r>
              <a:rPr lang="en-US" sz="3000" dirty="0"/>
              <a:t>: WHO </a:t>
            </a:r>
            <a:r>
              <a:rPr lang="en-US" sz="3000" dirty="0" smtClean="0"/>
              <a:t>2010</a:t>
            </a:r>
            <a:endParaRPr lang="en-US" sz="3000" dirty="0"/>
          </a:p>
        </p:txBody>
      </p:sp>
      <p:pic>
        <p:nvPicPr>
          <p:cNvPr id="28675" name="Picture 2"/>
          <p:cNvPicPr>
            <a:picLocks noChangeAspect="1" noChangeArrowheads="1"/>
          </p:cNvPicPr>
          <p:nvPr/>
        </p:nvPicPr>
        <p:blipFill>
          <a:blip r:embed="rId3"/>
          <a:srcRect/>
          <a:stretch>
            <a:fillRect/>
          </a:stretch>
        </p:blipFill>
        <p:spPr bwMode="auto">
          <a:xfrm>
            <a:off x="533400" y="1600200"/>
            <a:ext cx="3886200" cy="2905125"/>
          </a:xfrm>
          <a:prstGeom prst="rect">
            <a:avLst/>
          </a:prstGeom>
          <a:noFill/>
          <a:ln w="9525">
            <a:noFill/>
            <a:miter lim="800000"/>
            <a:headEnd/>
            <a:tailEnd/>
          </a:ln>
        </p:spPr>
      </p:pic>
      <p:sp>
        <p:nvSpPr>
          <p:cNvPr id="28676" name="Rectangle 3"/>
          <p:cNvSpPr>
            <a:spLocks noChangeArrowheads="1"/>
          </p:cNvSpPr>
          <p:nvPr/>
        </p:nvSpPr>
        <p:spPr bwMode="auto">
          <a:xfrm>
            <a:off x="452438" y="4506913"/>
            <a:ext cx="4114800" cy="584775"/>
          </a:xfrm>
          <a:prstGeom prst="rect">
            <a:avLst/>
          </a:prstGeom>
          <a:noFill/>
          <a:ln w="9525">
            <a:noFill/>
            <a:miter lim="800000"/>
            <a:headEnd/>
            <a:tailEnd/>
          </a:ln>
        </p:spPr>
        <p:txBody>
          <a:bodyPr>
            <a:spAutoFit/>
          </a:bodyPr>
          <a:lstStyle/>
          <a:p>
            <a:r>
              <a:rPr lang="en-US" sz="1600" b="1" i="1" dirty="0">
                <a:latin typeface="Calibri" pitchFamily="34" charset="0"/>
              </a:rPr>
              <a:t>Clients wait for individual MC counseling in Iringa, Tanzania.</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342900" y="427038"/>
            <a:ext cx="8229600" cy="868362"/>
          </a:xfrm>
        </p:spPr>
        <p:txBody>
          <a:bodyPr/>
          <a:lstStyle/>
          <a:p>
            <a:r>
              <a:rPr lang="en-US" sz="3400" dirty="0" smtClean="0"/>
              <a:t>Optimal Client Scheduling (continued)</a:t>
            </a:r>
          </a:p>
        </p:txBody>
      </p:sp>
      <p:sp>
        <p:nvSpPr>
          <p:cNvPr id="30722" name="Text Box 5"/>
          <p:cNvSpPr txBox="1">
            <a:spLocks noChangeArrowheads="1"/>
          </p:cNvSpPr>
          <p:nvPr/>
        </p:nvSpPr>
        <p:spPr bwMode="auto">
          <a:xfrm>
            <a:off x="5410200" y="1295400"/>
            <a:ext cx="3124200" cy="366713"/>
          </a:xfrm>
          <a:prstGeom prst="rect">
            <a:avLst/>
          </a:prstGeom>
          <a:noFill/>
          <a:ln w="9525">
            <a:noFill/>
            <a:miter lim="800000"/>
            <a:headEnd/>
            <a:tailEnd/>
          </a:ln>
        </p:spPr>
        <p:txBody>
          <a:bodyPr>
            <a:spAutoFit/>
          </a:bodyPr>
          <a:lstStyle/>
          <a:p>
            <a:endParaRPr lang="en-US" dirty="0"/>
          </a:p>
        </p:txBody>
      </p:sp>
      <p:sp>
        <p:nvSpPr>
          <p:cNvPr id="30723" name="Text Box 6"/>
          <p:cNvSpPr txBox="1">
            <a:spLocks noChangeArrowheads="1"/>
          </p:cNvSpPr>
          <p:nvPr/>
        </p:nvSpPr>
        <p:spPr bwMode="auto">
          <a:xfrm>
            <a:off x="457200" y="1458690"/>
            <a:ext cx="4343400" cy="4349909"/>
          </a:xfrm>
          <a:prstGeom prst="rect">
            <a:avLst/>
          </a:prstGeom>
          <a:noFill/>
          <a:ln w="9525">
            <a:noFill/>
            <a:miter lim="800000"/>
            <a:headEnd/>
            <a:tailEnd/>
          </a:ln>
        </p:spPr>
        <p:txBody>
          <a:bodyPr wrap="square">
            <a:spAutoFit/>
          </a:bodyPr>
          <a:lstStyle/>
          <a:p>
            <a:pPr>
              <a:lnSpc>
                <a:spcPts val="1800"/>
              </a:lnSpc>
            </a:pPr>
            <a:r>
              <a:rPr lang="en-US" sz="2000" dirty="0">
                <a:latin typeface="Calibri" pitchFamily="34" charset="0"/>
              </a:rPr>
              <a:t>To save staff and client time, the work day can be divided into </a:t>
            </a:r>
            <a:r>
              <a:rPr lang="en-US" sz="2000" i="1" dirty="0">
                <a:latin typeface="Calibri" pitchFamily="34" charset="0"/>
              </a:rPr>
              <a:t>sectors</a:t>
            </a:r>
            <a:r>
              <a:rPr lang="en-US" sz="2000" dirty="0">
                <a:latin typeface="Calibri" pitchFamily="34" charset="0"/>
              </a:rPr>
              <a:t> (e.g., three sectors of three-and-one half hours each). Clients can be booked for a specific sector (e.g., 8:30 am to 12 noon) and asked to arrive at the starting time for that sector. Using sector booking, the client's waiting time would usually be a maximum of the duration of the sector (i.e., three and one-half hours).</a:t>
            </a:r>
          </a:p>
          <a:p>
            <a:pPr>
              <a:lnSpc>
                <a:spcPts val="1800"/>
              </a:lnSpc>
            </a:pPr>
            <a:endParaRPr lang="en-US" sz="2000" dirty="0">
              <a:latin typeface="Calibri" pitchFamily="34" charset="0"/>
            </a:endParaRPr>
          </a:p>
          <a:p>
            <a:pPr>
              <a:lnSpc>
                <a:spcPts val="2000"/>
              </a:lnSpc>
            </a:pPr>
            <a:r>
              <a:rPr lang="en-US" sz="2000" b="1" dirty="0">
                <a:latin typeface="Calibri" pitchFamily="34" charset="0"/>
              </a:rPr>
              <a:t>Sector booking is preferable to mass daily booking</a:t>
            </a:r>
            <a:r>
              <a:rPr lang="en-US" sz="2000" dirty="0">
                <a:latin typeface="Calibri" pitchFamily="34" charset="0"/>
              </a:rPr>
              <a:t>, in which clients might be asked to come at any time during the work day (e.g., 8:30 am to 4:30 pm</a:t>
            </a:r>
            <a:r>
              <a:rPr lang="en-US" sz="2000" dirty="0" smtClean="0">
                <a:latin typeface="Calibri" pitchFamily="34" charset="0"/>
              </a:rPr>
              <a:t>).</a:t>
            </a:r>
          </a:p>
          <a:p>
            <a:endParaRPr lang="en-US" dirty="0">
              <a:latin typeface="Calibri" pitchFamily="34" charset="0"/>
            </a:endParaRPr>
          </a:p>
          <a:p>
            <a:r>
              <a:rPr lang="en-US" sz="1200" i="1" dirty="0">
                <a:latin typeface="Calibri" pitchFamily="34" charset="0"/>
              </a:rPr>
              <a:t>Source</a:t>
            </a:r>
            <a:r>
              <a:rPr lang="en-US" sz="1200" dirty="0">
                <a:latin typeface="Calibri" pitchFamily="34" charset="0"/>
              </a:rPr>
              <a:t>: WHO 2010</a:t>
            </a:r>
          </a:p>
        </p:txBody>
      </p:sp>
      <p:sp>
        <p:nvSpPr>
          <p:cNvPr id="30724" name="Text Box 7"/>
          <p:cNvSpPr txBox="1">
            <a:spLocks noChangeArrowheads="1"/>
          </p:cNvSpPr>
          <p:nvPr/>
        </p:nvSpPr>
        <p:spPr bwMode="auto">
          <a:xfrm>
            <a:off x="5257800" y="1447800"/>
            <a:ext cx="3505200" cy="4148828"/>
          </a:xfrm>
          <a:prstGeom prst="rect">
            <a:avLst/>
          </a:prstGeom>
          <a:solidFill>
            <a:srgbClr val="FFE6B7"/>
          </a:solidFill>
          <a:ln w="9525">
            <a:solidFill>
              <a:schemeClr val="tx1"/>
            </a:solidFill>
            <a:miter lim="800000"/>
            <a:headEnd/>
            <a:tailEnd/>
          </a:ln>
        </p:spPr>
        <p:txBody>
          <a:bodyPr wrap="square">
            <a:spAutoFit/>
          </a:bodyPr>
          <a:lstStyle/>
          <a:p>
            <a:pPr>
              <a:defRPr/>
            </a:pPr>
            <a:r>
              <a:rPr lang="en-US" sz="2000" b="1" dirty="0" smtClean="0">
                <a:latin typeface="Calibri" pitchFamily="34" charset="0"/>
              </a:rPr>
              <a:t>Highlights: </a:t>
            </a:r>
            <a:r>
              <a:rPr lang="en-US" sz="2000" b="1" i="1" dirty="0" smtClean="0">
                <a:latin typeface="Calibri" pitchFamily="34" charset="0"/>
              </a:rPr>
              <a:t>Factors </a:t>
            </a:r>
            <a:r>
              <a:rPr lang="en-US" sz="2000" b="1" i="1" dirty="0">
                <a:latin typeface="Calibri" pitchFamily="34" charset="0"/>
              </a:rPr>
              <a:t>to Consider</a:t>
            </a:r>
            <a:endParaRPr lang="en-US" sz="2000" dirty="0">
              <a:latin typeface="Calibri" pitchFamily="34" charset="0"/>
            </a:endParaRPr>
          </a:p>
          <a:p>
            <a:pPr>
              <a:lnSpc>
                <a:spcPts val="1800"/>
              </a:lnSpc>
              <a:spcBef>
                <a:spcPts val="0"/>
              </a:spcBef>
              <a:buClr>
                <a:schemeClr val="accent4"/>
              </a:buClr>
              <a:defRPr/>
            </a:pPr>
            <a:endParaRPr lang="en-US" dirty="0" smtClean="0">
              <a:latin typeface="Calibri" pitchFamily="34" charset="0"/>
            </a:endParaRPr>
          </a:p>
          <a:p>
            <a:pPr>
              <a:lnSpc>
                <a:spcPts val="1800"/>
              </a:lnSpc>
              <a:spcBef>
                <a:spcPts val="0"/>
              </a:spcBef>
              <a:buClr>
                <a:schemeClr val="accent4"/>
              </a:buClr>
              <a:defRPr/>
            </a:pPr>
            <a:r>
              <a:rPr lang="en-US" b="1" dirty="0" smtClean="0">
                <a:latin typeface="Calibri" pitchFamily="34" charset="0"/>
              </a:rPr>
              <a:t>Appropriate </a:t>
            </a:r>
            <a:r>
              <a:rPr lang="en-US" b="1" dirty="0">
                <a:latin typeface="Calibri" pitchFamily="34" charset="0"/>
              </a:rPr>
              <a:t>staff to client </a:t>
            </a:r>
            <a:r>
              <a:rPr lang="en-US" b="1" dirty="0" smtClean="0">
                <a:latin typeface="Calibri" pitchFamily="34" charset="0"/>
              </a:rPr>
              <a:t>ratio</a:t>
            </a:r>
          </a:p>
          <a:p>
            <a:pPr>
              <a:lnSpc>
                <a:spcPts val="1800"/>
              </a:lnSpc>
              <a:spcBef>
                <a:spcPts val="0"/>
              </a:spcBef>
              <a:buClr>
                <a:schemeClr val="accent4"/>
              </a:buClr>
              <a:defRPr/>
            </a:pPr>
            <a:endParaRPr lang="en-US" b="1" dirty="0">
              <a:latin typeface="Calibri" pitchFamily="34" charset="0"/>
            </a:endParaRPr>
          </a:p>
          <a:p>
            <a:pPr>
              <a:lnSpc>
                <a:spcPts val="1800"/>
              </a:lnSpc>
              <a:spcBef>
                <a:spcPts val="0"/>
              </a:spcBef>
              <a:buClr>
                <a:schemeClr val="accent4"/>
              </a:buClr>
              <a:defRPr/>
            </a:pPr>
            <a:r>
              <a:rPr lang="en-US" b="1" dirty="0">
                <a:latin typeface="Calibri" pitchFamily="34" charset="0"/>
              </a:rPr>
              <a:t>Minimum client waiting </a:t>
            </a:r>
            <a:r>
              <a:rPr lang="en-US" b="1" dirty="0" smtClean="0">
                <a:latin typeface="Calibri" pitchFamily="34" charset="0"/>
              </a:rPr>
              <a:t>time</a:t>
            </a:r>
          </a:p>
          <a:p>
            <a:pPr>
              <a:lnSpc>
                <a:spcPts val="1800"/>
              </a:lnSpc>
              <a:spcBef>
                <a:spcPts val="0"/>
              </a:spcBef>
              <a:buClr>
                <a:schemeClr val="accent4"/>
              </a:buClr>
              <a:defRPr/>
            </a:pPr>
            <a:endParaRPr lang="en-US" b="1" dirty="0">
              <a:latin typeface="Calibri" pitchFamily="34" charset="0"/>
            </a:endParaRPr>
          </a:p>
          <a:p>
            <a:pPr>
              <a:lnSpc>
                <a:spcPts val="1800"/>
              </a:lnSpc>
              <a:spcBef>
                <a:spcPts val="0"/>
              </a:spcBef>
              <a:buClr>
                <a:schemeClr val="accent4"/>
              </a:buClr>
              <a:defRPr/>
            </a:pPr>
            <a:r>
              <a:rPr lang="en-US" b="1" dirty="0">
                <a:latin typeface="Calibri" pitchFamily="34" charset="0"/>
              </a:rPr>
              <a:t>Maximum number of surgeries per day per clinician </a:t>
            </a:r>
            <a:r>
              <a:rPr lang="en-US" b="1" dirty="0" smtClean="0">
                <a:latin typeface="Calibri" pitchFamily="34" charset="0"/>
              </a:rPr>
              <a:t>team</a:t>
            </a:r>
          </a:p>
          <a:p>
            <a:pPr>
              <a:lnSpc>
                <a:spcPts val="1800"/>
              </a:lnSpc>
              <a:spcBef>
                <a:spcPts val="0"/>
              </a:spcBef>
              <a:buClr>
                <a:schemeClr val="accent4"/>
              </a:buClr>
              <a:defRPr/>
            </a:pPr>
            <a:endParaRPr lang="en-US" b="1" dirty="0">
              <a:latin typeface="Calibri" pitchFamily="34" charset="0"/>
            </a:endParaRPr>
          </a:p>
          <a:p>
            <a:pPr>
              <a:lnSpc>
                <a:spcPts val="1800"/>
              </a:lnSpc>
              <a:spcBef>
                <a:spcPts val="0"/>
              </a:spcBef>
              <a:buClr>
                <a:schemeClr val="accent4"/>
              </a:buClr>
              <a:defRPr/>
            </a:pPr>
            <a:r>
              <a:rPr lang="en-US" b="1" dirty="0">
                <a:latin typeface="Calibri" pitchFamily="34" charset="0"/>
              </a:rPr>
              <a:t>Operating rooms effectively </a:t>
            </a:r>
            <a:r>
              <a:rPr lang="en-US" b="1" dirty="0" smtClean="0">
                <a:latin typeface="Calibri" pitchFamily="34" charset="0"/>
              </a:rPr>
              <a:t>scheduled</a:t>
            </a:r>
          </a:p>
          <a:p>
            <a:pPr>
              <a:lnSpc>
                <a:spcPts val="1800"/>
              </a:lnSpc>
              <a:spcBef>
                <a:spcPts val="0"/>
              </a:spcBef>
              <a:buClr>
                <a:schemeClr val="accent4"/>
              </a:buClr>
              <a:defRPr/>
            </a:pPr>
            <a:endParaRPr lang="en-US" b="1" dirty="0">
              <a:latin typeface="Calibri" pitchFamily="34" charset="0"/>
            </a:endParaRPr>
          </a:p>
          <a:p>
            <a:pPr>
              <a:lnSpc>
                <a:spcPts val="1800"/>
              </a:lnSpc>
              <a:spcBef>
                <a:spcPts val="0"/>
              </a:spcBef>
              <a:buClr>
                <a:schemeClr val="accent4"/>
              </a:buClr>
              <a:defRPr/>
            </a:pPr>
            <a:r>
              <a:rPr lang="en-US" b="1" dirty="0">
                <a:latin typeface="Calibri" pitchFamily="34" charset="0"/>
              </a:rPr>
              <a:t>Realistic time frames allotted for surgeries and clean-up between surgeries </a:t>
            </a:r>
            <a:endParaRPr lang="en-US" b="1" dirty="0" smtClean="0">
              <a:latin typeface="Calibri" pitchFamily="34" charset="0"/>
            </a:endParaRPr>
          </a:p>
          <a:p>
            <a:pPr>
              <a:spcBef>
                <a:spcPct val="20000"/>
              </a:spcBef>
              <a:buClr>
                <a:schemeClr val="accent4"/>
              </a:buClr>
              <a:defRPr/>
            </a:pPr>
            <a:endParaRPr lang="en-US" i="1" dirty="0">
              <a:latin typeface="Calibri" pitchFamily="34" charset="0"/>
            </a:endParaRPr>
          </a:p>
          <a:p>
            <a:pPr>
              <a:defRPr/>
            </a:pPr>
            <a:r>
              <a:rPr lang="en-US" sz="1200" i="1" dirty="0">
                <a:latin typeface="Calibri" pitchFamily="34" charset="0"/>
              </a:rPr>
              <a:t>Source</a:t>
            </a:r>
            <a:r>
              <a:rPr lang="en-US" sz="1200" dirty="0">
                <a:latin typeface="Calibri" pitchFamily="34" charset="0"/>
              </a:rPr>
              <a:t>: WHO 2010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OPEN" val="0"/>
</p:tagLst>
</file>

<file path=ppt/theme/theme1.xml><?xml version="1.0" encoding="utf-8"?>
<a:theme xmlns:a="http://schemas.openxmlformats.org/drawingml/2006/main" name="MC">
  <a:themeElements>
    <a:clrScheme name="Global Health">
      <a:dk1>
        <a:sysClr val="windowText" lastClr="000000"/>
      </a:dk1>
      <a:lt1>
        <a:sysClr val="window" lastClr="FFFFFF"/>
      </a:lt1>
      <a:dk2>
        <a:srgbClr val="2B5354"/>
      </a:dk2>
      <a:lt2>
        <a:srgbClr val="E5D38F"/>
      </a:lt2>
      <a:accent1>
        <a:srgbClr val="336766"/>
      </a:accent1>
      <a:accent2>
        <a:srgbClr val="C96928"/>
      </a:accent2>
      <a:accent3>
        <a:srgbClr val="983520"/>
      </a:accent3>
      <a:accent4>
        <a:srgbClr val="557D7D"/>
      </a:accent4>
      <a:accent5>
        <a:srgbClr val="414388"/>
      </a:accent5>
      <a:accent6>
        <a:srgbClr val="FFE6B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Template>
  <TotalTime>2076</TotalTime>
  <Words>3567</Words>
  <Application>Microsoft Office PowerPoint</Application>
  <PresentationFormat>On-screen Show (4:3)</PresentationFormat>
  <Paragraphs>379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MC</vt:lpstr>
      <vt:lpstr>Male Circumcision:  Policy &amp; Programming</vt:lpstr>
      <vt:lpstr>Knowledge Check</vt:lpstr>
      <vt:lpstr>Knowledge Check (continued)</vt:lpstr>
      <vt:lpstr>A Challenge: How to Use Time and Resources Efficiently While Ensuring High Quality </vt:lpstr>
      <vt:lpstr>A Challenge: How to Use Time and Resources Efficiently While Ensuring High Quality (continued)</vt:lpstr>
      <vt:lpstr>Efficient Use of Staff and Training: Task Shifting and Task Sharing</vt:lpstr>
      <vt:lpstr>Efficient Use of Staff and Training: Task Shifting and Task Sharing (continued)</vt:lpstr>
      <vt:lpstr>Optimal Client Scheduling </vt:lpstr>
      <vt:lpstr>Optimal Client Scheduling (continued)</vt:lpstr>
      <vt:lpstr>Optimal Client Flow </vt:lpstr>
      <vt:lpstr>Efficient Use of Facility Space: Conventional Surgical Approach </vt:lpstr>
      <vt:lpstr>Efficient Use of Facility Space: Conventional Surgical Approach (continued)</vt:lpstr>
      <vt:lpstr>Efficient Use of Facility Space: Modified Approach</vt:lpstr>
      <vt:lpstr>Efficient Use of Facility Space: Modified Approach (continued)</vt:lpstr>
      <vt:lpstr>Rakai Study: Optimizing Speed </vt:lpstr>
      <vt:lpstr>Rakai Study: Optimizing Speed (continued) </vt:lpstr>
      <vt:lpstr>Efficiency and Productivity Comparison: Conventional Approach Compared to Efficiency Approach</vt:lpstr>
      <vt:lpstr>Efficiency and Productivity Comparison: Conventional Approach Compared to Efficiency Approach (continued)</vt:lpstr>
      <vt:lpstr>Surgical Efficiencies to Reduce Time and Cost </vt:lpstr>
      <vt:lpstr>Surgical Efficiencies to Reduce Time and Cost (continued) </vt:lpstr>
      <vt:lpstr>Surgical Efficiencies Increase MC Productivity at Tanzanian Pilot Sites</vt:lpstr>
      <vt:lpstr>Efficiency Saves Lives.</vt:lpstr>
      <vt:lpstr>Efficiency Saves Lives. (continued)</vt:lpstr>
      <vt:lpstr>Different Service Delivery Sites</vt:lpstr>
      <vt:lpstr>Different Service Delivery Sites (continued)</vt:lpstr>
      <vt:lpstr>Mobile MC Teams: Lessons Learned from Kenya</vt:lpstr>
      <vt:lpstr>Mobile MC Teams: Lessons Learned from Kenya (continued)</vt:lpstr>
      <vt:lpstr>Program Example: Efficient, Comprehensive HIV Prevention Services in Iringa, Tanzania</vt:lpstr>
      <vt:lpstr>Program Example: Efficient, Comprehensive HIV Prevention Services in Iringa, Tanzania (continued)</vt:lpstr>
      <vt:lpstr>Recommended Next Steps for Scaling Up MC Services Using Principles that Address Efficiency </vt:lpstr>
      <vt:lpstr>Recommended Next Steps for Scaling Up MC Services Using Principles that Address Efficiency (continued) </vt:lpstr>
      <vt:lpstr>Knowledge Recap</vt:lpstr>
      <vt:lpstr>Knowledge Recap (continued)</vt:lpstr>
      <vt:lpstr>Optimizing Efficiency  Knowledge Recap Answer Key</vt:lpstr>
      <vt:lpstr>Optimizing Efficiency  Knowledge Recap Answer Key (continued)</vt:lpstr>
    </vt:vector>
  </TitlesOfParts>
  <Company>Jhpiego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Circumcision:  Policy &amp; Programming</dc:title>
  <dc:creator>Trudy Conley</dc:creator>
  <cp:lastModifiedBy>CMerriman</cp:lastModifiedBy>
  <cp:revision>181</cp:revision>
  <cp:lastPrinted>2011-08-01T21:30:30Z</cp:lastPrinted>
  <dcterms:created xsi:type="dcterms:W3CDTF">2011-05-04T19:03:04Z</dcterms:created>
  <dcterms:modified xsi:type="dcterms:W3CDTF">2011-08-19T23:08:25Z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01_MC_Protect Against HIV</vt:lpwstr>
  </property>
  <property fmtid="{D5CDD505-2E9C-101B-9397-08002B2CF9AE}" pid="4" name="ArticulateGUID">
    <vt:lpwstr>518D072C-1BA1-4E06-BB70-3E8596009E40</vt:lpwstr>
  </property>
  <property fmtid="{D5CDD505-2E9C-101B-9397-08002B2CF9AE}" pid="5" name="ArticulateProjectFull">
    <vt:lpwstr>J:\PUBS\Chris\Male Circumcision PowerPoints\07_MC_Optimizing Efficiency.ppta</vt:lpwstr>
  </property>
</Properties>
</file>