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8" r:id="rId2"/>
    <p:sldId id="259" r:id="rId3"/>
    <p:sldId id="274" r:id="rId4"/>
    <p:sldId id="283" r:id="rId5"/>
    <p:sldId id="275" r:id="rId6"/>
    <p:sldId id="276" r:id="rId7"/>
    <p:sldId id="277" r:id="rId8"/>
    <p:sldId id="278" r:id="rId9"/>
    <p:sldId id="282" r:id="rId10"/>
    <p:sldId id="279" r:id="rId11"/>
    <p:sldId id="284" r:id="rId12"/>
    <p:sldId id="280" r:id="rId13"/>
    <p:sldId id="285" r:id="rId14"/>
    <p:sldId id="286" r:id="rId15"/>
    <p:sldId id="287" r:id="rId16"/>
    <p:sldId id="273" r:id="rId17"/>
    <p:sldId id="281" r:id="rId18"/>
  </p:sldIdLst>
  <p:sldSz cx="9144000" cy="6858000" type="screen4x3"/>
  <p:notesSz cx="7099300" cy="9398000"/>
  <p:custDataLst>
    <p:tags r:id="rId20"/>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modifyVerifier cryptProviderType="rsaFull" cryptAlgorithmClass="hash" cryptAlgorithmType="typeAny" cryptAlgorithmSid="4" spinCount="100000" saltData="u0XVsmLH9ipioLsYEnNR8g==" hashData="pqoDMnmgwb+rd7/kbNf9xQGJbFU="/>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8080"/>
    <a:srgbClr val="FFE6B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70490" autoAdjust="0"/>
  </p:normalViewPr>
  <p:slideViewPr>
    <p:cSldViewPr>
      <p:cViewPr>
        <p:scale>
          <a:sx n="100" d="100"/>
          <a:sy n="100" d="100"/>
        </p:scale>
        <p:origin x="-810" y="-216"/>
      </p:cViewPr>
      <p:guideLst>
        <p:guide orient="horz" pos="2160"/>
        <p:guide orient="horz" pos="1332"/>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1470" y="-72"/>
      </p:cViewPr>
      <p:guideLst>
        <p:guide orient="horz" pos="2960"/>
        <p:guide pos="223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bwMode="auto">
          <a:xfrm>
            <a:off x="0" y="0"/>
            <a:ext cx="3076575" cy="469900"/>
          </a:xfrm>
          <a:prstGeom prst="rect">
            <a:avLst/>
          </a:prstGeom>
          <a:noFill/>
          <a:ln w="9525">
            <a:noFill/>
            <a:miter lim="800000"/>
            <a:headEnd/>
            <a:tailEnd/>
          </a:ln>
        </p:spPr>
        <p:txBody>
          <a:bodyPr vert="horz" wrap="square" lIns="94265" tIns="47133" rIns="94265" bIns="47133" numCol="1" anchor="t" anchorCtr="0" compatLnSpc="1">
            <a:prstTxWarp prst="textNoShape">
              <a:avLst/>
            </a:prstTxWarp>
          </a:bodyPr>
          <a:lstStyle>
            <a:lvl1pPr defTabSz="942975">
              <a:defRPr sz="1200">
                <a:latin typeface="Calibri" pitchFamily="34" charset="0"/>
              </a:defRPr>
            </a:lvl1pPr>
          </a:lstStyle>
          <a:p>
            <a:pPr>
              <a:defRPr/>
            </a:pPr>
            <a:endParaRPr lang="en-US"/>
          </a:p>
        </p:txBody>
      </p:sp>
      <p:sp>
        <p:nvSpPr>
          <p:cNvPr id="3" name="Date Placeholder 2"/>
          <p:cNvSpPr>
            <a:spLocks noGrp="1"/>
          </p:cNvSpPr>
          <p:nvPr>
            <p:ph type="dt" idx="1"/>
          </p:nvPr>
        </p:nvSpPr>
        <p:spPr bwMode="auto">
          <a:xfrm>
            <a:off x="4021138" y="0"/>
            <a:ext cx="3076575" cy="469900"/>
          </a:xfrm>
          <a:prstGeom prst="rect">
            <a:avLst/>
          </a:prstGeom>
          <a:noFill/>
          <a:ln w="9525">
            <a:noFill/>
            <a:miter lim="800000"/>
            <a:headEnd/>
            <a:tailEnd/>
          </a:ln>
        </p:spPr>
        <p:txBody>
          <a:bodyPr vert="horz" wrap="square" lIns="94265" tIns="47133" rIns="94265" bIns="47133" numCol="1" anchor="t" anchorCtr="0" compatLnSpc="1">
            <a:prstTxWarp prst="textNoShape">
              <a:avLst/>
            </a:prstTxWarp>
          </a:bodyPr>
          <a:lstStyle>
            <a:lvl1pPr algn="r" defTabSz="942975">
              <a:defRPr sz="1200">
                <a:latin typeface="Calibri" pitchFamily="34" charset="0"/>
              </a:defRPr>
            </a:lvl1pPr>
          </a:lstStyle>
          <a:p>
            <a:pPr>
              <a:defRPr/>
            </a:pPr>
            <a:fld id="{9A5F4AC6-90A3-4841-9249-120F369013C9}" type="datetimeFigureOut">
              <a:rPr lang="en-US"/>
              <a:pPr>
                <a:defRPr/>
              </a:pPr>
              <a:t>7/26/2011</a:t>
            </a:fld>
            <a:endParaRPr lang="en-US"/>
          </a:p>
        </p:txBody>
      </p:sp>
      <p:sp>
        <p:nvSpPr>
          <p:cNvPr id="4" name="Slide Image Placeholder 3"/>
          <p:cNvSpPr>
            <a:spLocks noGrp="1" noRot="1" noChangeAspect="1"/>
          </p:cNvSpPr>
          <p:nvPr>
            <p:ph type="sldImg" idx="2"/>
          </p:nvPr>
        </p:nvSpPr>
        <p:spPr>
          <a:xfrm>
            <a:off x="1200150" y="704850"/>
            <a:ext cx="4699000" cy="35242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bwMode="auto">
          <a:xfrm>
            <a:off x="709613" y="4464050"/>
            <a:ext cx="5680075" cy="4229100"/>
          </a:xfrm>
          <a:prstGeom prst="rect">
            <a:avLst/>
          </a:prstGeom>
          <a:noFill/>
          <a:ln w="9525">
            <a:noFill/>
            <a:miter lim="800000"/>
            <a:headEnd/>
            <a:tailEnd/>
          </a:ln>
        </p:spPr>
        <p:txBody>
          <a:bodyPr vert="horz" wrap="square" lIns="94265" tIns="47133" rIns="94265" bIns="4713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bwMode="auto">
          <a:xfrm>
            <a:off x="0" y="8926513"/>
            <a:ext cx="3076575" cy="469900"/>
          </a:xfrm>
          <a:prstGeom prst="rect">
            <a:avLst/>
          </a:prstGeom>
          <a:noFill/>
          <a:ln w="9525">
            <a:noFill/>
            <a:miter lim="800000"/>
            <a:headEnd/>
            <a:tailEnd/>
          </a:ln>
        </p:spPr>
        <p:txBody>
          <a:bodyPr vert="horz" wrap="square" lIns="94265" tIns="47133" rIns="94265" bIns="47133" numCol="1" anchor="b" anchorCtr="0" compatLnSpc="1">
            <a:prstTxWarp prst="textNoShape">
              <a:avLst/>
            </a:prstTxWarp>
          </a:bodyPr>
          <a:lstStyle>
            <a:lvl1pPr defTabSz="942975">
              <a:defRPr sz="1200">
                <a:latin typeface="Calibri" pitchFamily="34" charset="0"/>
              </a:defRPr>
            </a:lvl1pPr>
          </a:lstStyle>
          <a:p>
            <a:pPr>
              <a:defRPr/>
            </a:pPr>
            <a:endParaRPr lang="en-US"/>
          </a:p>
        </p:txBody>
      </p:sp>
      <p:sp>
        <p:nvSpPr>
          <p:cNvPr id="7" name="Slide Number Placeholder 6"/>
          <p:cNvSpPr>
            <a:spLocks noGrp="1"/>
          </p:cNvSpPr>
          <p:nvPr>
            <p:ph type="sldNum" sz="quarter" idx="5"/>
          </p:nvPr>
        </p:nvSpPr>
        <p:spPr bwMode="auto">
          <a:xfrm>
            <a:off x="4021138" y="8926513"/>
            <a:ext cx="3076575" cy="469900"/>
          </a:xfrm>
          <a:prstGeom prst="rect">
            <a:avLst/>
          </a:prstGeom>
          <a:noFill/>
          <a:ln w="9525">
            <a:noFill/>
            <a:miter lim="800000"/>
            <a:headEnd/>
            <a:tailEnd/>
          </a:ln>
        </p:spPr>
        <p:txBody>
          <a:bodyPr vert="horz" wrap="square" lIns="94265" tIns="47133" rIns="94265" bIns="47133" numCol="1" anchor="b" anchorCtr="0" compatLnSpc="1">
            <a:prstTxWarp prst="textNoShape">
              <a:avLst/>
            </a:prstTxWarp>
          </a:bodyPr>
          <a:lstStyle>
            <a:lvl1pPr algn="r" defTabSz="942975">
              <a:defRPr sz="1200">
                <a:latin typeface="Calibri" pitchFamily="34" charset="0"/>
              </a:defRPr>
            </a:lvl1pPr>
          </a:lstStyle>
          <a:p>
            <a:pPr>
              <a:defRPr/>
            </a:pPr>
            <a:fld id="{9A8B0436-D641-4394-951F-A1E934C1C1CF}"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TextEdit="1"/>
          </p:cNvSpPr>
          <p:nvPr>
            <p:ph type="sldImg"/>
          </p:nvPr>
        </p:nvSpPr>
        <p:spPr bwMode="auto">
          <a:noFill/>
          <a:ln>
            <a:solidFill>
              <a:srgbClr val="000000"/>
            </a:solidFill>
            <a:miter lim="800000"/>
            <a:headEnd/>
            <a:tailEnd/>
          </a:ln>
        </p:spPr>
      </p:sp>
      <p:sp>
        <p:nvSpPr>
          <p:cNvPr id="15362" name="Rectangle 3"/>
          <p:cNvSpPr>
            <a:spLocks noGrp="1"/>
          </p:cNvSpPr>
          <p:nvPr>
            <p:ph type="body" idx="1"/>
          </p:nvPr>
        </p:nvSpPr>
        <p:spPr>
          <a:noFill/>
          <a:ln/>
        </p:spPr>
        <p:txBody>
          <a:bodyPr/>
          <a:lstStyle/>
          <a:p>
            <a:endParaRPr lang="en-US" smtClean="0"/>
          </a:p>
        </p:txBody>
      </p:sp>
      <p:sp>
        <p:nvSpPr>
          <p:cNvPr id="15363" name="Slide Number Placeholder 3"/>
          <p:cNvSpPr txBox="1">
            <a:spLocks noGrp="1"/>
          </p:cNvSpPr>
          <p:nvPr/>
        </p:nvSpPr>
        <p:spPr bwMode="auto">
          <a:xfrm>
            <a:off x="4021138" y="8926513"/>
            <a:ext cx="3076575" cy="469900"/>
          </a:xfrm>
          <a:prstGeom prst="rect">
            <a:avLst/>
          </a:prstGeom>
          <a:noFill/>
          <a:ln w="9525">
            <a:noFill/>
            <a:miter lim="800000"/>
            <a:headEnd/>
            <a:tailEnd/>
          </a:ln>
        </p:spPr>
        <p:txBody>
          <a:bodyPr lIns="94265" tIns="47133" rIns="94265" bIns="47133" anchor="b"/>
          <a:lstStyle/>
          <a:p>
            <a:pPr algn="r" defTabSz="942975"/>
            <a:fld id="{53B49374-CCC5-482A-9CBE-90ED1F42E71D}" type="slidenum">
              <a:rPr lang="en-US" sz="1200">
                <a:latin typeface="Calibri" pitchFamily="34" charset="0"/>
              </a:rPr>
              <a:pPr algn="r" defTabSz="942975"/>
              <a:t>1</a:t>
            </a:fld>
            <a:endParaRPr lang="en-US" sz="19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TextEdit="1"/>
          </p:cNvSpPr>
          <p:nvPr>
            <p:ph type="sldImg"/>
          </p:nvPr>
        </p:nvSpPr>
        <p:spPr bwMode="auto">
          <a:noFill/>
          <a:ln>
            <a:solidFill>
              <a:srgbClr val="000000"/>
            </a:solidFill>
            <a:miter lim="800000"/>
            <a:headEnd/>
            <a:tailEnd/>
          </a:ln>
        </p:spPr>
      </p:sp>
      <p:sp>
        <p:nvSpPr>
          <p:cNvPr id="33794" name="Rectangle 3"/>
          <p:cNvSpPr>
            <a:spLocks noGrp="1"/>
          </p:cNvSpPr>
          <p:nvPr>
            <p:ph type="body" idx="1"/>
          </p:nvPr>
        </p:nvSpPr>
        <p:spPr>
          <a:noFill/>
          <a:ln/>
        </p:spPr>
        <p:txBody>
          <a:bodyPr/>
          <a:lstStyle/>
          <a:p>
            <a:pPr eaLnBrk="1" hangingPunct="1">
              <a:spcBef>
                <a:spcPct val="0"/>
              </a:spcBef>
            </a:pPr>
            <a:endParaRPr lang="en-US" smtClean="0"/>
          </a:p>
        </p:txBody>
      </p:sp>
      <p:sp>
        <p:nvSpPr>
          <p:cNvPr id="33795" name="Slide Number Placeholder 3"/>
          <p:cNvSpPr txBox="1">
            <a:spLocks noGrp="1"/>
          </p:cNvSpPr>
          <p:nvPr/>
        </p:nvSpPr>
        <p:spPr bwMode="auto">
          <a:xfrm>
            <a:off x="4021138" y="8926513"/>
            <a:ext cx="3076575" cy="469900"/>
          </a:xfrm>
          <a:prstGeom prst="rect">
            <a:avLst/>
          </a:prstGeom>
          <a:noFill/>
          <a:ln w="9525">
            <a:noFill/>
            <a:miter lim="800000"/>
            <a:headEnd/>
            <a:tailEnd/>
          </a:ln>
        </p:spPr>
        <p:txBody>
          <a:bodyPr lIns="94265" tIns="47133" rIns="94265" bIns="47133" anchor="b"/>
          <a:lstStyle/>
          <a:p>
            <a:pPr algn="r" defTabSz="942975"/>
            <a:fld id="{06ADE9AB-8361-43DD-81C6-6ECF0F852D63}" type="slidenum">
              <a:rPr lang="en-US" sz="1200">
                <a:latin typeface="Calibri" pitchFamily="34" charset="0"/>
              </a:rPr>
              <a:pPr algn="r" defTabSz="942975"/>
              <a:t>10</a:t>
            </a:fld>
            <a:endParaRPr lang="en-US" sz="19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TextEdit="1"/>
          </p:cNvSpPr>
          <p:nvPr>
            <p:ph type="sldImg"/>
          </p:nvPr>
        </p:nvSpPr>
        <p:spPr bwMode="auto">
          <a:noFill/>
          <a:ln>
            <a:solidFill>
              <a:srgbClr val="000000"/>
            </a:solidFill>
            <a:miter lim="800000"/>
            <a:headEnd/>
            <a:tailEnd/>
          </a:ln>
        </p:spPr>
      </p:sp>
      <p:sp>
        <p:nvSpPr>
          <p:cNvPr id="35842" name="Rectangle 3"/>
          <p:cNvSpPr>
            <a:spLocks noGrp="1"/>
          </p:cNvSpPr>
          <p:nvPr>
            <p:ph type="body" idx="1"/>
          </p:nvPr>
        </p:nvSpPr>
        <p:spPr>
          <a:noFill/>
          <a:ln/>
        </p:spPr>
        <p:txBody>
          <a:bodyPr/>
          <a:lstStyle/>
          <a:p>
            <a:pPr eaLnBrk="1" hangingPunct="1">
              <a:spcBef>
                <a:spcPct val="0"/>
              </a:spcBef>
            </a:pPr>
            <a:endParaRPr lang="en-US" smtClean="0"/>
          </a:p>
        </p:txBody>
      </p:sp>
      <p:sp>
        <p:nvSpPr>
          <p:cNvPr id="35843" name="Slide Number Placeholder 3"/>
          <p:cNvSpPr txBox="1">
            <a:spLocks noGrp="1"/>
          </p:cNvSpPr>
          <p:nvPr/>
        </p:nvSpPr>
        <p:spPr bwMode="auto">
          <a:xfrm>
            <a:off x="4021138" y="8926513"/>
            <a:ext cx="3076575" cy="469900"/>
          </a:xfrm>
          <a:prstGeom prst="rect">
            <a:avLst/>
          </a:prstGeom>
          <a:noFill/>
          <a:ln w="9525">
            <a:noFill/>
            <a:miter lim="800000"/>
            <a:headEnd/>
            <a:tailEnd/>
          </a:ln>
        </p:spPr>
        <p:txBody>
          <a:bodyPr lIns="94265" tIns="47133" rIns="94265" bIns="47133" anchor="b"/>
          <a:lstStyle/>
          <a:p>
            <a:pPr algn="r" defTabSz="942975"/>
            <a:fld id="{BA66F5C8-D8CC-40AB-8AB8-AAC50BF5610D}" type="slidenum">
              <a:rPr lang="en-US" sz="1200">
                <a:latin typeface="Calibri" pitchFamily="34" charset="0"/>
              </a:rPr>
              <a:pPr algn="r" defTabSz="942975"/>
              <a:t>11</a:t>
            </a:fld>
            <a:endParaRPr lang="en-US" sz="19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a:noFill/>
          <a:ln/>
        </p:spPr>
        <p:txBody>
          <a:bodyPr/>
          <a:lstStyle/>
          <a:p>
            <a:pPr eaLnBrk="1" hangingPunct="1">
              <a:spcBef>
                <a:spcPct val="0"/>
              </a:spcBef>
            </a:pPr>
            <a:endParaRPr lang="en-US" smtClean="0"/>
          </a:p>
        </p:txBody>
      </p:sp>
      <p:sp>
        <p:nvSpPr>
          <p:cNvPr id="37891" name="Slide Number Placeholder 3"/>
          <p:cNvSpPr>
            <a:spLocks noGrp="1"/>
          </p:cNvSpPr>
          <p:nvPr>
            <p:ph type="sldNum" sz="quarter" idx="5"/>
          </p:nvPr>
        </p:nvSpPr>
        <p:spPr>
          <a:noFill/>
        </p:spPr>
        <p:txBody>
          <a:bodyPr/>
          <a:lstStyle/>
          <a:p>
            <a:fld id="{F6B46E3F-6BBC-43CC-8389-6CD2B9743381}"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TextEdit="1"/>
          </p:cNvSpPr>
          <p:nvPr>
            <p:ph type="sldImg"/>
          </p:nvPr>
        </p:nvSpPr>
        <p:spPr bwMode="auto">
          <a:noFill/>
          <a:ln>
            <a:solidFill>
              <a:srgbClr val="000000"/>
            </a:solidFill>
            <a:miter lim="800000"/>
            <a:headEnd/>
            <a:tailEnd/>
          </a:ln>
        </p:spPr>
      </p:sp>
      <p:sp>
        <p:nvSpPr>
          <p:cNvPr id="39938" name="Rectangle 3"/>
          <p:cNvSpPr>
            <a:spLocks noGrp="1"/>
          </p:cNvSpPr>
          <p:nvPr>
            <p:ph type="body" idx="1"/>
          </p:nvPr>
        </p:nvSpPr>
        <p:spPr>
          <a:noFill/>
          <a:ln/>
        </p:spPr>
        <p:txBody>
          <a:bodyPr/>
          <a:lstStyle/>
          <a:p>
            <a:endParaRPr lang="en-US" smtClean="0"/>
          </a:p>
        </p:txBody>
      </p:sp>
      <p:sp>
        <p:nvSpPr>
          <p:cNvPr id="39939" name="Slide Number Placeholder 3"/>
          <p:cNvSpPr txBox="1">
            <a:spLocks noGrp="1"/>
          </p:cNvSpPr>
          <p:nvPr/>
        </p:nvSpPr>
        <p:spPr bwMode="auto">
          <a:xfrm>
            <a:off x="4021138" y="8926513"/>
            <a:ext cx="3076575" cy="469900"/>
          </a:xfrm>
          <a:prstGeom prst="rect">
            <a:avLst/>
          </a:prstGeom>
          <a:noFill/>
          <a:ln w="9525">
            <a:noFill/>
            <a:miter lim="800000"/>
            <a:headEnd/>
            <a:tailEnd/>
          </a:ln>
        </p:spPr>
        <p:txBody>
          <a:bodyPr lIns="94265" tIns="47133" rIns="94265" bIns="47133" anchor="b"/>
          <a:lstStyle/>
          <a:p>
            <a:pPr algn="r" defTabSz="942975"/>
            <a:fld id="{25739A29-8D6B-4523-A2EE-EFDD2ACDF21F}" type="slidenum">
              <a:rPr lang="en-US" sz="1200">
                <a:latin typeface="Calibri" pitchFamily="34" charset="0"/>
              </a:rPr>
              <a:pPr algn="r" defTabSz="942975"/>
              <a:t>13</a:t>
            </a:fld>
            <a:endParaRPr lang="en-US" sz="1200">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TextEdit="1"/>
          </p:cNvSpPr>
          <p:nvPr>
            <p:ph type="sldImg"/>
          </p:nvPr>
        </p:nvSpPr>
        <p:spPr bwMode="auto">
          <a:noFill/>
          <a:ln>
            <a:solidFill>
              <a:srgbClr val="000000"/>
            </a:solidFill>
            <a:miter lim="800000"/>
            <a:headEnd/>
            <a:tailEnd/>
          </a:ln>
        </p:spPr>
      </p:sp>
      <p:sp>
        <p:nvSpPr>
          <p:cNvPr id="41986" name="Rectangle 3"/>
          <p:cNvSpPr>
            <a:spLocks noGrp="1"/>
          </p:cNvSpPr>
          <p:nvPr>
            <p:ph type="body" idx="1"/>
          </p:nvPr>
        </p:nvSpPr>
        <p:spPr>
          <a:noFill/>
          <a:ln/>
        </p:spPr>
        <p:txBody>
          <a:bodyPr/>
          <a:lstStyle/>
          <a:p>
            <a:endParaRPr lang="en-US" smtClean="0"/>
          </a:p>
        </p:txBody>
      </p:sp>
      <p:sp>
        <p:nvSpPr>
          <p:cNvPr id="41987" name="Slide Number Placeholder 3"/>
          <p:cNvSpPr txBox="1">
            <a:spLocks noGrp="1"/>
          </p:cNvSpPr>
          <p:nvPr/>
        </p:nvSpPr>
        <p:spPr bwMode="auto">
          <a:xfrm>
            <a:off x="4021138" y="8926513"/>
            <a:ext cx="3076575" cy="469900"/>
          </a:xfrm>
          <a:prstGeom prst="rect">
            <a:avLst/>
          </a:prstGeom>
          <a:noFill/>
          <a:ln w="9525">
            <a:noFill/>
            <a:miter lim="800000"/>
            <a:headEnd/>
            <a:tailEnd/>
          </a:ln>
        </p:spPr>
        <p:txBody>
          <a:bodyPr lIns="94265" tIns="47133" rIns="94265" bIns="47133" anchor="b"/>
          <a:lstStyle/>
          <a:p>
            <a:pPr algn="r" defTabSz="942975"/>
            <a:fld id="{353A7387-7F6D-40E1-9320-AE6DA79DA408}" type="slidenum">
              <a:rPr lang="en-US" sz="1200">
                <a:latin typeface="Calibri" pitchFamily="34" charset="0"/>
              </a:rPr>
              <a:pPr algn="r" defTabSz="942975"/>
              <a:t>14</a:t>
            </a:fld>
            <a:endParaRPr lang="en-US" sz="1200">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TextEdit="1"/>
          </p:cNvSpPr>
          <p:nvPr>
            <p:ph type="sldImg"/>
          </p:nvPr>
        </p:nvSpPr>
        <p:spPr bwMode="auto">
          <a:noFill/>
          <a:ln>
            <a:solidFill>
              <a:srgbClr val="000000"/>
            </a:solidFill>
            <a:miter lim="800000"/>
            <a:headEnd/>
            <a:tailEnd/>
          </a:ln>
        </p:spPr>
      </p:sp>
      <p:sp>
        <p:nvSpPr>
          <p:cNvPr id="44034" name="Slide Number Placeholder 3"/>
          <p:cNvSpPr>
            <a:spLocks noGrp="1"/>
          </p:cNvSpPr>
          <p:nvPr>
            <p:ph type="body" idx="1"/>
          </p:nvPr>
        </p:nvSpPr>
        <p:spPr>
          <a:noFill/>
          <a:ln/>
        </p:spPr>
        <p:txBody>
          <a:bodyPr/>
          <a:lstStyle/>
          <a:p>
            <a:pPr algn="r" eaLnBrk="1" hangingPunct="1">
              <a:spcBef>
                <a:spcPct val="0"/>
              </a:spcBef>
            </a:pPr>
            <a:endParaRPr lang="en-US" smtClean="0"/>
          </a:p>
          <a:p>
            <a:pPr algn="r" eaLnBrk="1" hangingPunct="1">
              <a:spcBef>
                <a:spcPct val="0"/>
              </a:spcBef>
            </a:pPr>
            <a:endParaRPr lang="en-US" smtClean="0"/>
          </a:p>
        </p:txBody>
      </p:sp>
      <p:sp>
        <p:nvSpPr>
          <p:cNvPr id="44035" name="Slide Number Placeholder 3"/>
          <p:cNvSpPr txBox="1">
            <a:spLocks noGrp="1"/>
          </p:cNvSpPr>
          <p:nvPr/>
        </p:nvSpPr>
        <p:spPr bwMode="auto">
          <a:xfrm>
            <a:off x="4021138" y="8926513"/>
            <a:ext cx="3076575" cy="469900"/>
          </a:xfrm>
          <a:prstGeom prst="rect">
            <a:avLst/>
          </a:prstGeom>
          <a:noFill/>
          <a:ln w="9525">
            <a:noFill/>
            <a:miter lim="800000"/>
            <a:headEnd/>
            <a:tailEnd/>
          </a:ln>
        </p:spPr>
        <p:txBody>
          <a:bodyPr lIns="94265" tIns="47133" rIns="94265" bIns="47133" anchor="b"/>
          <a:lstStyle/>
          <a:p>
            <a:pPr algn="r" defTabSz="942975"/>
            <a:fld id="{44C69B91-B6D8-482F-8F63-9A8221A5AA39}" type="slidenum">
              <a:rPr lang="en-US" sz="1200">
                <a:latin typeface="Calibri" pitchFamily="34" charset="0"/>
              </a:rPr>
              <a:pPr algn="r" defTabSz="942975"/>
              <a:t>15</a:t>
            </a:fld>
            <a:endParaRPr lang="en-US" sz="1200">
              <a:latin typeface="Calibri"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a:noFill/>
          <a:ln/>
        </p:spPr>
        <p:txBody>
          <a:bodyPr/>
          <a:lstStyle/>
          <a:p>
            <a:pPr eaLnBrk="1" hangingPunct="1">
              <a:spcBef>
                <a:spcPct val="0"/>
              </a:spcBef>
            </a:pPr>
            <a:endParaRPr lang="en-US" i="1" smtClean="0"/>
          </a:p>
        </p:txBody>
      </p:sp>
      <p:sp>
        <p:nvSpPr>
          <p:cNvPr id="46083" name="Slide Number Placeholder 3"/>
          <p:cNvSpPr>
            <a:spLocks noGrp="1"/>
          </p:cNvSpPr>
          <p:nvPr>
            <p:ph type="sldNum" sz="quarter" idx="5"/>
          </p:nvPr>
        </p:nvSpPr>
        <p:spPr>
          <a:noFill/>
        </p:spPr>
        <p:txBody>
          <a:bodyPr/>
          <a:lstStyle/>
          <a:p>
            <a:fld id="{64733838-ECC0-4D0F-AE1D-4F447BF9DDE5}"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a:noFill/>
          <a:ln/>
        </p:spPr>
        <p:txBody>
          <a:bodyPr/>
          <a:lstStyle/>
          <a:p>
            <a:pPr eaLnBrk="1" hangingPunct="1">
              <a:spcBef>
                <a:spcPct val="0"/>
              </a:spcBef>
            </a:pPr>
            <a:endParaRPr lang="en-US" i="1" smtClean="0"/>
          </a:p>
        </p:txBody>
      </p:sp>
      <p:sp>
        <p:nvSpPr>
          <p:cNvPr id="48131" name="Slide Number Placeholder 3"/>
          <p:cNvSpPr txBox="1">
            <a:spLocks noGrp="1"/>
          </p:cNvSpPr>
          <p:nvPr/>
        </p:nvSpPr>
        <p:spPr bwMode="auto">
          <a:xfrm>
            <a:off x="4021138" y="8926513"/>
            <a:ext cx="3076575" cy="469900"/>
          </a:xfrm>
          <a:prstGeom prst="rect">
            <a:avLst/>
          </a:prstGeom>
          <a:noFill/>
          <a:ln w="9525">
            <a:noFill/>
            <a:miter lim="800000"/>
            <a:headEnd/>
            <a:tailEnd/>
          </a:ln>
        </p:spPr>
        <p:txBody>
          <a:bodyPr lIns="94265" tIns="47133" rIns="94265" bIns="47133" anchor="b"/>
          <a:lstStyle/>
          <a:p>
            <a:pPr algn="r" defTabSz="942975"/>
            <a:fld id="{673A1CB2-659E-46B2-A66C-5A1110BBA236}" type="slidenum">
              <a:rPr lang="en-US" sz="1200">
                <a:latin typeface="Calibri" pitchFamily="34" charset="0"/>
              </a:rPr>
              <a:pPr algn="r" defTabSz="942975"/>
              <a:t>17</a:t>
            </a:fld>
            <a:endParaRPr lang="en-US" sz="120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TextEdit="1"/>
          </p:cNvSpPr>
          <p:nvPr>
            <p:ph type="sldImg"/>
          </p:nvPr>
        </p:nvSpPr>
        <p:spPr bwMode="auto">
          <a:noFill/>
          <a:ln>
            <a:solidFill>
              <a:srgbClr val="000000"/>
            </a:solidFill>
            <a:miter lim="800000"/>
            <a:headEnd/>
            <a:tailEnd/>
          </a:ln>
        </p:spPr>
      </p:sp>
      <p:sp>
        <p:nvSpPr>
          <p:cNvPr id="17410" name="Rectangle 3"/>
          <p:cNvSpPr>
            <a:spLocks noGrp="1"/>
          </p:cNvSpPr>
          <p:nvPr>
            <p:ph type="body" idx="1"/>
          </p:nvPr>
        </p:nvSpPr>
        <p:spPr>
          <a:noFill/>
          <a:ln/>
        </p:spPr>
        <p:txBody>
          <a:bodyPr/>
          <a:lstStyle/>
          <a:p>
            <a:endParaRPr lang="en-US" smtClean="0"/>
          </a:p>
        </p:txBody>
      </p:sp>
      <p:sp>
        <p:nvSpPr>
          <p:cNvPr id="17411" name="Slide Number Placeholder 3"/>
          <p:cNvSpPr txBox="1">
            <a:spLocks noGrp="1"/>
          </p:cNvSpPr>
          <p:nvPr/>
        </p:nvSpPr>
        <p:spPr bwMode="auto">
          <a:xfrm>
            <a:off x="4021138" y="8926513"/>
            <a:ext cx="3076575" cy="469900"/>
          </a:xfrm>
          <a:prstGeom prst="rect">
            <a:avLst/>
          </a:prstGeom>
          <a:noFill/>
          <a:ln w="9525">
            <a:noFill/>
            <a:miter lim="800000"/>
            <a:headEnd/>
            <a:tailEnd/>
          </a:ln>
        </p:spPr>
        <p:txBody>
          <a:bodyPr lIns="94265" tIns="47133" rIns="94265" bIns="47133" anchor="b"/>
          <a:lstStyle/>
          <a:p>
            <a:pPr algn="r" defTabSz="942975"/>
            <a:fld id="{A53DB05C-9798-4A2F-B6B9-BF0BFEA0A9E1}" type="slidenum">
              <a:rPr lang="en-US" sz="1200">
                <a:latin typeface="Calibri" pitchFamily="34" charset="0"/>
              </a:rPr>
              <a:pPr algn="r" defTabSz="942975"/>
              <a:t>2</a:t>
            </a:fld>
            <a:endParaRPr lang="en-US" sz="19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a:noFill/>
          <a:ln/>
        </p:spPr>
        <p:txBody>
          <a:bodyPr/>
          <a:lstStyle/>
          <a:p>
            <a:pPr eaLnBrk="1" hangingPunct="1">
              <a:spcBef>
                <a:spcPct val="50000"/>
              </a:spcBef>
            </a:pPr>
            <a:endParaRPr lang="en-US" b="1" i="1" smtClean="0"/>
          </a:p>
        </p:txBody>
      </p:sp>
      <p:sp>
        <p:nvSpPr>
          <p:cNvPr id="19459" name="Slide Number Placeholder 3"/>
          <p:cNvSpPr>
            <a:spLocks noGrp="1"/>
          </p:cNvSpPr>
          <p:nvPr>
            <p:ph type="sldNum" sz="quarter" idx="5"/>
          </p:nvPr>
        </p:nvSpPr>
        <p:spPr>
          <a:noFill/>
        </p:spPr>
        <p:txBody>
          <a:bodyPr/>
          <a:lstStyle/>
          <a:p>
            <a:fld id="{C58D0E3D-C542-460B-B81A-DDDB1921BC65}"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a:noFill/>
          <a:ln/>
        </p:spPr>
        <p:txBody>
          <a:bodyPr/>
          <a:lstStyle/>
          <a:p>
            <a:pPr eaLnBrk="1" hangingPunct="1">
              <a:spcBef>
                <a:spcPct val="50000"/>
              </a:spcBef>
            </a:pPr>
            <a:endParaRPr lang="en-US" b="1" i="1" smtClean="0"/>
          </a:p>
        </p:txBody>
      </p:sp>
      <p:sp>
        <p:nvSpPr>
          <p:cNvPr id="21507" name="Slide Number Placeholder 3"/>
          <p:cNvSpPr txBox="1">
            <a:spLocks noGrp="1"/>
          </p:cNvSpPr>
          <p:nvPr/>
        </p:nvSpPr>
        <p:spPr bwMode="auto">
          <a:xfrm>
            <a:off x="4021138" y="8926513"/>
            <a:ext cx="3076575" cy="469900"/>
          </a:xfrm>
          <a:prstGeom prst="rect">
            <a:avLst/>
          </a:prstGeom>
          <a:noFill/>
          <a:ln w="9525">
            <a:noFill/>
            <a:miter lim="800000"/>
            <a:headEnd/>
            <a:tailEnd/>
          </a:ln>
        </p:spPr>
        <p:txBody>
          <a:bodyPr lIns="94265" tIns="47133" rIns="94265" bIns="47133" anchor="b"/>
          <a:lstStyle/>
          <a:p>
            <a:pPr algn="r" defTabSz="942975"/>
            <a:fld id="{4FA12B05-ACF8-4B62-A43C-2D1B976DC296}" type="slidenum">
              <a:rPr lang="en-US" sz="1200">
                <a:latin typeface="Calibri" pitchFamily="34" charset="0"/>
              </a:rPr>
              <a:pPr algn="r" defTabSz="942975"/>
              <a:t>4</a:t>
            </a:fld>
            <a:endParaRPr lang="en-US" sz="120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Slide Number Placeholder 3"/>
          <p:cNvSpPr>
            <a:spLocks noGrp="1"/>
          </p:cNvSpPr>
          <p:nvPr>
            <p:ph type="sldNum" sz="quarter" idx="5"/>
          </p:nvPr>
        </p:nvSpPr>
        <p:spPr>
          <a:noFill/>
        </p:spPr>
        <p:txBody>
          <a:bodyPr/>
          <a:lstStyle/>
          <a:p>
            <a:fld id="{84889234-8C6A-4625-B53A-BADEF3CDE80B}" type="slidenum">
              <a:rPr lang="en-US" smtClean="0"/>
              <a:pPr/>
              <a:t>5</a:t>
            </a:fld>
            <a:endParaRPr lang="en-US" smtClean="0"/>
          </a:p>
        </p:txBody>
      </p:sp>
      <p:sp>
        <p:nvSpPr>
          <p:cNvPr id="23555" name="Text Box 5"/>
          <p:cNvSpPr txBox="1">
            <a:spLocks noChangeArrowheads="1"/>
          </p:cNvSpPr>
          <p:nvPr/>
        </p:nvSpPr>
        <p:spPr bwMode="auto">
          <a:xfrm>
            <a:off x="806450" y="4622800"/>
            <a:ext cx="5410200" cy="2741613"/>
          </a:xfrm>
          <a:prstGeom prst="rect">
            <a:avLst/>
          </a:prstGeom>
          <a:noFill/>
          <a:ln w="9525">
            <a:noFill/>
            <a:miter lim="800000"/>
            <a:headEnd/>
            <a:tailEnd/>
          </a:ln>
        </p:spPr>
        <p:txBody>
          <a:bodyPr>
            <a:spAutoFit/>
          </a:bodyPr>
          <a:lstStyle/>
          <a:p>
            <a:r>
              <a:rPr lang="en-US" sz="1200">
                <a:latin typeface="Calibri" pitchFamily="34" charset="0"/>
              </a:rPr>
              <a:t>The graph above shows results from eight studies conducted in six sub-Saharan African countries. An average of 55% of uncircumcised men reported that they would be willing to be circumcised.</a:t>
            </a:r>
          </a:p>
          <a:p>
            <a:endParaRPr lang="en-US" sz="1200">
              <a:latin typeface="Calibri" pitchFamily="34" charset="0"/>
            </a:endParaRPr>
          </a:p>
          <a:p>
            <a:r>
              <a:rPr lang="en-US" sz="1200">
                <a:latin typeface="Calibri" pitchFamily="34" charset="0"/>
              </a:rPr>
              <a:t>This is a conservative estimate of MC acceptability in sub-Saharan Africa, given that:</a:t>
            </a:r>
          </a:p>
          <a:p>
            <a:endParaRPr lang="en-US" sz="1200">
              <a:latin typeface="Calibri" pitchFamily="34" charset="0"/>
            </a:endParaRPr>
          </a:p>
          <a:p>
            <a:pPr marL="285750" lvl="1" indent="-171450">
              <a:spcAft>
                <a:spcPct val="50000"/>
              </a:spcAft>
              <a:buFont typeface="Wingdings" pitchFamily="2" charset="2"/>
              <a:buChar char="§"/>
            </a:pPr>
            <a:r>
              <a:rPr lang="en-US" sz="1200">
                <a:latin typeface="Calibri" pitchFamily="34" charset="0"/>
              </a:rPr>
              <a:t>The 61% in the Botswana study increased to 81% after an information session.</a:t>
            </a:r>
          </a:p>
          <a:p>
            <a:pPr marL="285750" lvl="1" indent="-171450">
              <a:spcAft>
                <a:spcPct val="50000"/>
              </a:spcAft>
              <a:buFont typeface="Wingdings" pitchFamily="2" charset="2"/>
              <a:buChar char="§"/>
            </a:pPr>
            <a:r>
              <a:rPr lang="en-US" sz="1200">
                <a:latin typeface="Calibri" pitchFamily="34" charset="0"/>
              </a:rPr>
              <a:t>The 54% in the Swaziland study increased to 87%, if MC protected against HIV/STIs.</a:t>
            </a:r>
          </a:p>
          <a:p>
            <a:pPr marL="285750" lvl="1" indent="-171450">
              <a:spcAft>
                <a:spcPct val="50000"/>
              </a:spcAft>
              <a:buFont typeface="Wingdings" pitchFamily="2" charset="2"/>
              <a:buNone/>
            </a:pPr>
            <a:r>
              <a:rPr lang="en-US" sz="1200">
                <a:latin typeface="Calibri" pitchFamily="34" charset="0"/>
              </a:rPr>
              <a:t>	AND</a:t>
            </a:r>
          </a:p>
          <a:p>
            <a:pPr marL="285750" lvl="1" indent="-171450">
              <a:spcAft>
                <a:spcPct val="50000"/>
              </a:spcAft>
              <a:buFont typeface="Wingdings" pitchFamily="2" charset="2"/>
              <a:buChar char="§"/>
            </a:pPr>
            <a:r>
              <a:rPr lang="en-US" sz="1200" b="1" i="1">
                <a:latin typeface="Calibri" pitchFamily="34" charset="0"/>
              </a:rPr>
              <a:t>All of these studies were conducted before</a:t>
            </a:r>
            <a:r>
              <a:rPr lang="en-US" sz="1200">
                <a:latin typeface="Calibri" pitchFamily="34" charset="0"/>
              </a:rPr>
              <a:t> the three randomized controlled trials (RCTs) proved medical MC's ability to reduce female-to-male HIV transmission by approximately 60%.</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a:noFill/>
          <a:ln/>
        </p:spPr>
        <p:txBody>
          <a:bodyPr/>
          <a:lstStyle/>
          <a:p>
            <a:pPr eaLnBrk="1" hangingPunct="1">
              <a:spcBef>
                <a:spcPct val="50000"/>
              </a:spcBef>
            </a:pPr>
            <a:r>
              <a:rPr lang="en-US" smtClean="0"/>
              <a:t>Based on these eight sub-Saharan Africa studies, </a:t>
            </a:r>
            <a:r>
              <a:rPr lang="en-US" b="1" i="1" smtClean="0"/>
              <a:t>safety, low cost, protection against sexually transmitted infections (STIs) and HIV, and minimal pain</a:t>
            </a:r>
            <a:r>
              <a:rPr lang="en-US" smtClean="0"/>
              <a:t> were conditions for MC acceptability among uncircumcised men.</a:t>
            </a:r>
          </a:p>
          <a:p>
            <a:pPr eaLnBrk="1" hangingPunct="1">
              <a:spcBef>
                <a:spcPct val="50000"/>
              </a:spcBef>
            </a:pPr>
            <a:r>
              <a:rPr lang="en-US" b="1" i="1" smtClean="0"/>
              <a:t>Uganda</a:t>
            </a:r>
            <a:r>
              <a:rPr lang="en-US" smtClean="0"/>
              <a:t> (Bailey, Neema, and Othieno 1999) – 29%, if cost was minimal</a:t>
            </a:r>
          </a:p>
          <a:p>
            <a:pPr eaLnBrk="1" hangingPunct="1">
              <a:spcBef>
                <a:spcPct val="50000"/>
              </a:spcBef>
            </a:pPr>
            <a:r>
              <a:rPr lang="en-US" b="1" i="1" smtClean="0"/>
              <a:t>Zimbabwe</a:t>
            </a:r>
            <a:r>
              <a:rPr lang="en-US" smtClean="0"/>
              <a:t> (Halperin et al. 2005) – 45%, if MC protected against HIV/STIs, and was safe and affordable</a:t>
            </a:r>
          </a:p>
          <a:p>
            <a:pPr eaLnBrk="1" hangingPunct="1">
              <a:spcBef>
                <a:spcPct val="50000"/>
              </a:spcBef>
            </a:pPr>
            <a:r>
              <a:rPr lang="en-US" b="1" i="1" smtClean="0"/>
              <a:t>South Africa </a:t>
            </a:r>
            <a:r>
              <a:rPr lang="en-US" smtClean="0"/>
              <a:t>(Scott, Weiss, and Viljoen 2005) – 51%, if performed safely and at low cost</a:t>
            </a:r>
          </a:p>
          <a:p>
            <a:pPr eaLnBrk="1" hangingPunct="1">
              <a:spcBef>
                <a:spcPct val="50000"/>
              </a:spcBef>
            </a:pPr>
            <a:r>
              <a:rPr lang="en-US" b="1" i="1" smtClean="0"/>
              <a:t>Swaziland </a:t>
            </a:r>
            <a:r>
              <a:rPr lang="en-US" smtClean="0"/>
              <a:t>(Tsela and Halperin 2006) – 54%; 87% if MC protected against HIV/STIs</a:t>
            </a:r>
          </a:p>
          <a:p>
            <a:pPr eaLnBrk="1" hangingPunct="1">
              <a:spcBef>
                <a:spcPct val="50000"/>
              </a:spcBef>
            </a:pPr>
            <a:r>
              <a:rPr lang="en-US" b="1" i="1" smtClean="0"/>
              <a:t>South Africa </a:t>
            </a:r>
            <a:r>
              <a:rPr lang="en-US" smtClean="0"/>
              <a:t>(Rain-Taljaard et al. 2003) – 59%, if MC reduced chances of STIs and HIV</a:t>
            </a:r>
          </a:p>
          <a:p>
            <a:pPr eaLnBrk="1" hangingPunct="1">
              <a:spcBef>
                <a:spcPct val="50000"/>
              </a:spcBef>
            </a:pPr>
            <a:r>
              <a:rPr lang="en-US" b="1" i="1" smtClean="0"/>
              <a:t>Botswana</a:t>
            </a:r>
            <a:r>
              <a:rPr lang="en-US" smtClean="0"/>
              <a:t> (Kebaabetswe et al. 2003) – 61% before and 81% after information session, if procedure is done in safe hospital settings and is free</a:t>
            </a:r>
          </a:p>
          <a:p>
            <a:pPr eaLnBrk="1" hangingPunct="1">
              <a:spcBef>
                <a:spcPct val="50000"/>
              </a:spcBef>
            </a:pPr>
            <a:r>
              <a:rPr lang="en-US" b="1" i="1" smtClean="0"/>
              <a:t>Kenya</a:t>
            </a:r>
            <a:r>
              <a:rPr lang="en-US" smtClean="0"/>
              <a:t> (Mattson et al. 2005) – 70%, if procedure involved minimal cost and little pain</a:t>
            </a:r>
          </a:p>
          <a:p>
            <a:pPr eaLnBrk="1" hangingPunct="1">
              <a:spcBef>
                <a:spcPct val="50000"/>
              </a:spcBef>
            </a:pPr>
            <a:r>
              <a:rPr lang="en-US" b="1" i="1" smtClean="0"/>
              <a:t>South Africa </a:t>
            </a:r>
            <a:r>
              <a:rPr lang="en-US" smtClean="0"/>
              <a:t>(Lagarde et al. 2003) – 73%, if MC protected from STIs/HIV</a:t>
            </a:r>
          </a:p>
          <a:p>
            <a:pPr eaLnBrk="1" hangingPunct="1">
              <a:spcBef>
                <a:spcPct val="50000"/>
              </a:spcBef>
            </a:pPr>
            <a:r>
              <a:rPr lang="en-US" i="1" smtClean="0"/>
              <a:t>Source</a:t>
            </a:r>
            <a:r>
              <a:rPr lang="en-US" smtClean="0"/>
              <a:t>: Westercamp and Bailey 2007</a:t>
            </a:r>
          </a:p>
        </p:txBody>
      </p:sp>
      <p:sp>
        <p:nvSpPr>
          <p:cNvPr id="25603" name="Slide Number Placeholder 3"/>
          <p:cNvSpPr>
            <a:spLocks noGrp="1"/>
          </p:cNvSpPr>
          <p:nvPr>
            <p:ph type="sldNum" sz="quarter" idx="5"/>
          </p:nvPr>
        </p:nvSpPr>
        <p:spPr>
          <a:noFill/>
        </p:spPr>
        <p:txBody>
          <a:bodyPr/>
          <a:lstStyle/>
          <a:p>
            <a:fld id="{EAE679E9-1CFA-4A67-9D70-C62D9768B94A}"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a:noFill/>
          <a:ln/>
        </p:spPr>
        <p:txBody>
          <a:bodyPr/>
          <a:lstStyle/>
          <a:p>
            <a:pPr eaLnBrk="1" hangingPunct="1">
              <a:spcBef>
                <a:spcPct val="0"/>
              </a:spcBef>
            </a:pPr>
            <a:r>
              <a:rPr lang="en-US" smtClean="0"/>
              <a:t>A review of thirteen acceptability studies* conducted in nine countries in sub-Saharan Africa reported that most communities want safe, affordable MC services to be available. Across studies, the median proportion of uncircumcised men willing to become circumcised was 65% (range 29% to 87%). Among women, 69% (47% to 79%) favored circumcision for their partners, and 71% (50% to 90%) of men and 81% (70% to 90%) of women were willing to circumcise their sons.</a:t>
            </a:r>
          </a:p>
          <a:p>
            <a:pPr eaLnBrk="1" hangingPunct="1">
              <a:spcBef>
                <a:spcPct val="0"/>
              </a:spcBef>
            </a:pPr>
            <a:endParaRPr lang="en-US" smtClean="0"/>
          </a:p>
          <a:p>
            <a:pPr eaLnBrk="1" hangingPunct="1">
              <a:spcBef>
                <a:spcPct val="0"/>
              </a:spcBef>
            </a:pPr>
            <a:r>
              <a:rPr lang="en-US" smtClean="0"/>
              <a:t>These studies indicate a nearly universal perception that MC improves hygiene and a widespread perception that MC reduces the risk of STIs. Although some study participants believed that MC reduces the risk of HIV acquisition, this belief was not as widespread.*</a:t>
            </a:r>
          </a:p>
          <a:p>
            <a:pPr eaLnBrk="1" hangingPunct="1">
              <a:spcBef>
                <a:spcPct val="0"/>
              </a:spcBef>
            </a:pPr>
            <a:endParaRPr lang="en-US" smtClean="0"/>
          </a:p>
          <a:p>
            <a:pPr eaLnBrk="1" hangingPunct="1">
              <a:spcBef>
                <a:spcPct val="0"/>
              </a:spcBef>
            </a:pPr>
            <a:r>
              <a:rPr lang="en-US" i="1" smtClean="0"/>
              <a:t>Source</a:t>
            </a:r>
            <a:r>
              <a:rPr lang="en-US" smtClean="0"/>
              <a:t>: Westercamp and Bailey 2007</a:t>
            </a:r>
          </a:p>
          <a:p>
            <a:pPr eaLnBrk="1" hangingPunct="1">
              <a:spcBef>
                <a:spcPct val="0"/>
              </a:spcBef>
            </a:pPr>
            <a:endParaRPr lang="en-US" smtClean="0"/>
          </a:p>
          <a:p>
            <a:pPr eaLnBrk="1" hangingPunct="1">
              <a:spcBef>
                <a:spcPct val="0"/>
              </a:spcBef>
            </a:pPr>
            <a:r>
              <a:rPr lang="en-US" i="1" smtClean="0"/>
              <a:t>*The thirteen acceptability studies reviewed were all conducted before the three RCTs proved medical MC's ability to reduce female-to-male HIV transmission by approximately 60%. It is likely that acceptability will be even higher now that the HIV prevention benefit has been proven.</a:t>
            </a:r>
          </a:p>
        </p:txBody>
      </p:sp>
      <p:sp>
        <p:nvSpPr>
          <p:cNvPr id="27651" name="Slide Number Placeholder 3"/>
          <p:cNvSpPr>
            <a:spLocks noGrp="1"/>
          </p:cNvSpPr>
          <p:nvPr>
            <p:ph type="sldNum" sz="quarter" idx="5"/>
          </p:nvPr>
        </p:nvSpPr>
        <p:spPr>
          <a:noFill/>
        </p:spPr>
        <p:txBody>
          <a:bodyPr/>
          <a:lstStyle/>
          <a:p>
            <a:fld id="{360885CA-709D-4BC6-8319-1AA8D28552A9}"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a:noFill/>
          <a:ln/>
        </p:spPr>
        <p:txBody>
          <a:bodyPr/>
          <a:lstStyle/>
          <a:p>
            <a:pPr eaLnBrk="1" hangingPunct="1">
              <a:spcBef>
                <a:spcPct val="0"/>
              </a:spcBef>
            </a:pPr>
            <a:endParaRPr lang="en-US" smtClean="0"/>
          </a:p>
        </p:txBody>
      </p:sp>
      <p:sp>
        <p:nvSpPr>
          <p:cNvPr id="29699" name="Slide Number Placeholder 3"/>
          <p:cNvSpPr>
            <a:spLocks noGrp="1"/>
          </p:cNvSpPr>
          <p:nvPr>
            <p:ph type="sldNum" sz="quarter" idx="5"/>
          </p:nvPr>
        </p:nvSpPr>
        <p:spPr>
          <a:noFill/>
        </p:spPr>
        <p:txBody>
          <a:bodyPr/>
          <a:lstStyle/>
          <a:p>
            <a:fld id="{DCB7138A-70A9-4489-A385-94C831D617E8}"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TextEdit="1"/>
          </p:cNvSpPr>
          <p:nvPr>
            <p:ph type="sldImg"/>
          </p:nvPr>
        </p:nvSpPr>
        <p:spPr bwMode="auto">
          <a:noFill/>
          <a:ln>
            <a:solidFill>
              <a:srgbClr val="000000"/>
            </a:solidFill>
            <a:miter lim="800000"/>
            <a:headEnd/>
            <a:tailEnd/>
          </a:ln>
        </p:spPr>
      </p:sp>
      <p:sp>
        <p:nvSpPr>
          <p:cNvPr id="31746" name="Rectangle 3"/>
          <p:cNvSpPr>
            <a:spLocks noGrp="1"/>
          </p:cNvSpPr>
          <p:nvPr>
            <p:ph type="body" idx="1"/>
          </p:nvPr>
        </p:nvSpPr>
        <p:spPr>
          <a:noFill/>
          <a:ln/>
        </p:spPr>
        <p:txBody>
          <a:bodyPr/>
          <a:lstStyle/>
          <a:p>
            <a:endParaRPr lang="en-US" smtClean="0"/>
          </a:p>
        </p:txBody>
      </p:sp>
      <p:sp>
        <p:nvSpPr>
          <p:cNvPr id="31747" name="Slide Number Placeholder 3"/>
          <p:cNvSpPr txBox="1">
            <a:spLocks noGrp="1"/>
          </p:cNvSpPr>
          <p:nvPr/>
        </p:nvSpPr>
        <p:spPr bwMode="auto">
          <a:xfrm>
            <a:off x="4021138" y="8926513"/>
            <a:ext cx="3076575" cy="469900"/>
          </a:xfrm>
          <a:prstGeom prst="rect">
            <a:avLst/>
          </a:prstGeom>
          <a:noFill/>
          <a:ln w="9525">
            <a:noFill/>
            <a:miter lim="800000"/>
            <a:headEnd/>
            <a:tailEnd/>
          </a:ln>
        </p:spPr>
        <p:txBody>
          <a:bodyPr lIns="94265" tIns="47133" rIns="94265" bIns="47133" anchor="b"/>
          <a:lstStyle/>
          <a:p>
            <a:pPr algn="r" defTabSz="942975"/>
            <a:fld id="{3D383FC1-ED52-4784-9E2C-B4F3E8495F43}" type="slidenum">
              <a:rPr lang="en-US" sz="1200">
                <a:latin typeface="Calibri" pitchFamily="34" charset="0"/>
              </a:rPr>
              <a:pPr algn="r" defTabSz="942975"/>
              <a:t>9</a:t>
            </a:fld>
            <a:endParaRPr lang="en-US" sz="190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7.jpeg"/><Relationship Id="rId4"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517C7D"/>
        </a:solidFill>
        <a:effectLst/>
      </p:bgPr>
    </p:bg>
    <p:spTree>
      <p:nvGrpSpPr>
        <p:cNvPr id="1" name=""/>
        <p:cNvGrpSpPr/>
        <p:nvPr/>
      </p:nvGrpSpPr>
      <p:grpSpPr>
        <a:xfrm>
          <a:off x="0" y="0"/>
          <a:ext cx="0" cy="0"/>
          <a:chOff x="0" y="0"/>
          <a:chExt cx="0" cy="0"/>
        </a:xfrm>
      </p:grpSpPr>
      <p:pic>
        <p:nvPicPr>
          <p:cNvPr id="4" name="Picture 9"/>
          <p:cNvPicPr>
            <a:picLocks noChangeAspect="1"/>
          </p:cNvPicPr>
          <p:nvPr/>
        </p:nvPicPr>
        <p:blipFill>
          <a:blip r:embed="rId2"/>
          <a:srcRect/>
          <a:stretch>
            <a:fillRect/>
          </a:stretch>
        </p:blipFill>
        <p:spPr bwMode="auto">
          <a:xfrm>
            <a:off x="0" y="1143000"/>
            <a:ext cx="2854325" cy="762000"/>
          </a:xfrm>
          <a:prstGeom prst="rect">
            <a:avLst/>
          </a:prstGeom>
          <a:noFill/>
          <a:ln w="9525">
            <a:noFill/>
            <a:miter lim="800000"/>
            <a:headEnd/>
            <a:tailEnd/>
          </a:ln>
        </p:spPr>
      </p:pic>
      <p:sp>
        <p:nvSpPr>
          <p:cNvPr id="5" name="Rectangle 6"/>
          <p:cNvSpPr/>
          <p:nvPr/>
        </p:nvSpPr>
        <p:spPr>
          <a:xfrm>
            <a:off x="0" y="0"/>
            <a:ext cx="9144000" cy="1143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6" name="Group 10"/>
          <p:cNvGrpSpPr>
            <a:grpSpLocks/>
          </p:cNvGrpSpPr>
          <p:nvPr/>
        </p:nvGrpSpPr>
        <p:grpSpPr bwMode="auto">
          <a:xfrm>
            <a:off x="230188" y="239713"/>
            <a:ext cx="7710487" cy="663575"/>
            <a:chOff x="230188" y="228600"/>
            <a:chExt cx="7710125" cy="664465"/>
          </a:xfrm>
        </p:grpSpPr>
        <p:pic>
          <p:nvPicPr>
            <p:cNvPr id="7" name="Picture 7"/>
            <p:cNvPicPr>
              <a:picLocks noChangeAspect="1"/>
            </p:cNvPicPr>
            <p:nvPr userDrawn="1"/>
          </p:nvPicPr>
          <p:blipFill>
            <a:blip r:embed="rId3"/>
            <a:srcRect/>
            <a:stretch>
              <a:fillRect/>
            </a:stretch>
          </p:blipFill>
          <p:spPr bwMode="auto">
            <a:xfrm>
              <a:off x="230188" y="228600"/>
              <a:ext cx="5074930" cy="664465"/>
            </a:xfrm>
            <a:prstGeom prst="rect">
              <a:avLst/>
            </a:prstGeom>
            <a:noFill/>
            <a:ln w="9525">
              <a:noFill/>
              <a:miter lim="800000"/>
              <a:headEnd/>
              <a:tailEnd/>
            </a:ln>
          </p:spPr>
        </p:pic>
        <p:pic>
          <p:nvPicPr>
            <p:cNvPr id="8" name="Picture 8"/>
            <p:cNvPicPr>
              <a:picLocks noChangeAspect="1"/>
            </p:cNvPicPr>
            <p:nvPr userDrawn="1"/>
          </p:nvPicPr>
          <p:blipFill>
            <a:blip r:embed="rId4"/>
            <a:srcRect/>
            <a:stretch>
              <a:fillRect/>
            </a:stretch>
          </p:blipFill>
          <p:spPr bwMode="auto">
            <a:xfrm>
              <a:off x="6096000" y="281014"/>
              <a:ext cx="1844313" cy="548640"/>
            </a:xfrm>
            <a:prstGeom prst="rect">
              <a:avLst/>
            </a:prstGeom>
            <a:noFill/>
            <a:ln w="9525">
              <a:noFill/>
              <a:miter lim="800000"/>
              <a:headEnd/>
              <a:tailEnd/>
            </a:ln>
          </p:spPr>
        </p:pic>
      </p:grpSp>
      <p:pic>
        <p:nvPicPr>
          <p:cNvPr id="9" name="Picture 3"/>
          <p:cNvPicPr>
            <a:picLocks noChangeAspect="1"/>
          </p:cNvPicPr>
          <p:nvPr/>
        </p:nvPicPr>
        <p:blipFill>
          <a:blip r:embed="rId5"/>
          <a:srcRect/>
          <a:stretch>
            <a:fillRect/>
          </a:stretch>
        </p:blipFill>
        <p:spPr bwMode="auto">
          <a:xfrm>
            <a:off x="6130925" y="1147763"/>
            <a:ext cx="3013075" cy="757237"/>
          </a:xfrm>
          <a:prstGeom prst="rect">
            <a:avLst/>
          </a:prstGeom>
          <a:noFill/>
          <a:ln w="9525">
            <a:noFill/>
            <a:miter lim="800000"/>
            <a:headEnd/>
            <a:tailEnd/>
          </a:ln>
        </p:spPr>
      </p:pic>
      <p:sp>
        <p:nvSpPr>
          <p:cNvPr id="2" name="Title 1"/>
          <p:cNvSpPr>
            <a:spLocks noGrp="1"/>
          </p:cNvSpPr>
          <p:nvPr>
            <p:ph type="ctrTitle"/>
          </p:nvPr>
        </p:nvSpPr>
        <p:spPr>
          <a:xfrm>
            <a:off x="685800" y="1905000"/>
            <a:ext cx="7772400" cy="1470025"/>
          </a:xfrm>
        </p:spPr>
        <p:txBody>
          <a:bodyPr>
            <a:normAutofit/>
          </a:bodyPr>
          <a:lstStyle>
            <a:lvl1pPr algn="l">
              <a:defRPr sz="4400" b="1">
                <a:solidFill>
                  <a:schemeClr val="bg1"/>
                </a:solidFill>
                <a:latin typeface="Garamond" pitchFamily="18"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886200"/>
            <a:ext cx="7772400" cy="1752600"/>
          </a:xfrm>
        </p:spPr>
        <p:txBody>
          <a:bodyPr>
            <a:normAutofit/>
          </a:bodyPr>
          <a:lstStyle>
            <a:lvl1pPr marL="0" indent="0" algn="l">
              <a:buNone/>
              <a:defRPr sz="3600">
                <a:solidFill>
                  <a:schemeClr val="bg2"/>
                </a:solidFill>
                <a:latin typeface="Calibri" pitchFamily="34" charset="0"/>
                <a:cs typeface="Calibri"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pPr>
              <a:defRPr/>
            </a:pPr>
            <a:fld id="{46DA3BF0-D037-4F4E-AFD5-677F3053A4A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399" y="274638"/>
            <a:ext cx="2284413"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30188" y="274638"/>
            <a:ext cx="6246812"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pPr>
              <a:defRPr/>
            </a:pPr>
            <a:fld id="{C4271A7A-F31F-4B39-BE91-0C69643B2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pPr>
              <a:defRPr/>
            </a:pPr>
            <a:fld id="{9BF8D631-D9DF-4269-96C2-5E6CA5F6D21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44715ABE-4C11-4453-A6E2-CD871B72DE3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0188" y="1600200"/>
            <a:ext cx="4265612"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199" y="1600200"/>
            <a:ext cx="42656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a:defRPr/>
            </a:lvl1pPr>
          </a:lstStyle>
          <a:p>
            <a:pPr>
              <a:defRPr/>
            </a:pPr>
            <a:fld id="{5E04154E-FE70-4FE9-B830-941786B3AE5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30188" y="1535113"/>
            <a:ext cx="426720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30188" y="2174875"/>
            <a:ext cx="42672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2687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2687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p:txBody>
          <a:bodyPr/>
          <a:lstStyle>
            <a:lvl1pPr>
              <a:defRPr/>
            </a:lvl1pPr>
          </a:lstStyle>
          <a:p>
            <a:pPr>
              <a:defRPr/>
            </a:pPr>
            <a:fld id="{A7DFB454-68F7-44BA-AABB-F5157EFD438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p:txBody>
          <a:bodyPr/>
          <a:lstStyle>
            <a:lvl1pPr>
              <a:defRPr/>
            </a:lvl1pPr>
          </a:lstStyle>
          <a:p>
            <a:pPr>
              <a:defRPr/>
            </a:pPr>
            <a:fld id="{538E315A-8088-460F-9085-9BFD5A550D1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DD3E7338-A269-421A-A07A-21D7C6A6115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0188" y="273050"/>
            <a:ext cx="3235325"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49" y="273050"/>
            <a:ext cx="53387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30188" y="1435100"/>
            <a:ext cx="3235325"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7454BE12-B359-40C8-939F-841F6B3624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F2704AC2-1AFF-4EDD-909F-8F415B2D463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28600" y="274638"/>
            <a:ext cx="8685213"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228600" y="1600200"/>
            <a:ext cx="8685213"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6" name="Slide Number Placeholder 5"/>
          <p:cNvSpPr>
            <a:spLocks noGrp="1"/>
          </p:cNvSpPr>
          <p:nvPr>
            <p:ph type="sldNum" sz="quarter" idx="4"/>
          </p:nvPr>
        </p:nvSpPr>
        <p:spPr>
          <a:xfrm>
            <a:off x="6780213" y="6356350"/>
            <a:ext cx="2133600" cy="365125"/>
          </a:xfrm>
          <a:prstGeom prst="rect">
            <a:avLst/>
          </a:prstGeom>
        </p:spPr>
        <p:txBody>
          <a:bodyPr vert="horz" lIns="91440" tIns="45720" rIns="91440" bIns="45720" rtlCol="0" anchor="ctr"/>
          <a:lstStyle>
            <a:lvl1pPr algn="r">
              <a:defRPr sz="1000" b="1">
                <a:solidFill>
                  <a:schemeClr val="accent2"/>
                </a:solidFill>
                <a:latin typeface="Garamond" pitchFamily="18" charset="0"/>
              </a:defRPr>
            </a:lvl1pPr>
          </a:lstStyle>
          <a:p>
            <a:pPr>
              <a:defRPr/>
            </a:pPr>
            <a:fld id="{ABD51C67-6607-4E9C-9442-C5D3A31D2158}" type="slidenum">
              <a:rPr lang="en-US"/>
              <a:pPr>
                <a:defRPr/>
              </a:pPr>
              <a:t>‹#›</a:t>
            </a:fld>
            <a:endParaRPr lang="en-US"/>
          </a:p>
        </p:txBody>
      </p:sp>
      <p:grpSp>
        <p:nvGrpSpPr>
          <p:cNvPr id="1029" name="Group 10"/>
          <p:cNvGrpSpPr>
            <a:grpSpLocks/>
          </p:cNvGrpSpPr>
          <p:nvPr/>
        </p:nvGrpSpPr>
        <p:grpSpPr bwMode="auto">
          <a:xfrm>
            <a:off x="228600" y="6283325"/>
            <a:ext cx="4495800" cy="376238"/>
            <a:chOff x="228600" y="6283960"/>
            <a:chExt cx="4495800" cy="375741"/>
          </a:xfrm>
        </p:grpSpPr>
        <p:pic>
          <p:nvPicPr>
            <p:cNvPr id="1031" name="Picture 11"/>
            <p:cNvPicPr>
              <a:picLocks noChangeAspect="1"/>
            </p:cNvPicPr>
            <p:nvPr userDrawn="1"/>
          </p:nvPicPr>
          <p:blipFill>
            <a:blip r:embed="rId13"/>
            <a:srcRect/>
            <a:stretch>
              <a:fillRect/>
            </a:stretch>
          </p:blipFill>
          <p:spPr bwMode="auto">
            <a:xfrm>
              <a:off x="228600" y="6288830"/>
              <a:ext cx="2832572" cy="370871"/>
            </a:xfrm>
            <a:prstGeom prst="rect">
              <a:avLst/>
            </a:prstGeom>
            <a:noFill/>
            <a:ln w="9525">
              <a:noFill/>
              <a:miter lim="800000"/>
              <a:headEnd/>
              <a:tailEnd/>
            </a:ln>
          </p:spPr>
        </p:pic>
        <p:pic>
          <p:nvPicPr>
            <p:cNvPr id="1032" name="Picture 12"/>
            <p:cNvPicPr>
              <a:picLocks noChangeAspect="1"/>
            </p:cNvPicPr>
            <p:nvPr userDrawn="1"/>
          </p:nvPicPr>
          <p:blipFill>
            <a:blip r:embed="rId14"/>
            <a:srcRect/>
            <a:stretch>
              <a:fillRect/>
            </a:stretch>
          </p:blipFill>
          <p:spPr bwMode="auto">
            <a:xfrm>
              <a:off x="3579227" y="6283960"/>
              <a:ext cx="1145173" cy="340663"/>
            </a:xfrm>
            <a:prstGeom prst="rect">
              <a:avLst/>
            </a:prstGeom>
            <a:noFill/>
            <a:ln w="9525">
              <a:noFill/>
              <a:miter lim="800000"/>
              <a:headEnd/>
              <a:tailEnd/>
            </a:ln>
          </p:spPr>
        </p:pic>
      </p:grpSp>
      <p:pic>
        <p:nvPicPr>
          <p:cNvPr id="1030" name="Picture 9"/>
          <p:cNvPicPr>
            <a:picLocks noChangeAspect="1"/>
          </p:cNvPicPr>
          <p:nvPr/>
        </p:nvPicPr>
        <p:blipFill>
          <a:blip r:embed="rId15"/>
          <a:srcRect/>
          <a:stretch>
            <a:fillRect/>
          </a:stretch>
        </p:blipFill>
        <p:spPr bwMode="auto">
          <a:xfrm>
            <a:off x="0" y="-11113"/>
            <a:ext cx="2062163" cy="55086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Lst>
  <p:timing>
    <p:tnLst>
      <p:par>
        <p:cTn id="1" dur="indefinite" restart="never" nodeType="tmRoot"/>
      </p:par>
    </p:tnLst>
  </p:timing>
  <p:txStyles>
    <p:titleStyle>
      <a:lvl1pPr algn="l" rtl="0" eaLnBrk="0" fontAlgn="base" hangingPunct="0">
        <a:spcBef>
          <a:spcPct val="0"/>
        </a:spcBef>
        <a:spcAft>
          <a:spcPct val="0"/>
        </a:spcAft>
        <a:defRPr sz="3200" b="1" kern="1200">
          <a:solidFill>
            <a:schemeClr val="accent2"/>
          </a:solidFill>
          <a:latin typeface="Garamond" pitchFamily="18" charset="0"/>
          <a:ea typeface="+mj-ea"/>
          <a:cs typeface="+mj-cs"/>
        </a:defRPr>
      </a:lvl1pPr>
      <a:lvl2pPr algn="l" rtl="0" eaLnBrk="0" fontAlgn="base" hangingPunct="0">
        <a:spcBef>
          <a:spcPct val="0"/>
        </a:spcBef>
        <a:spcAft>
          <a:spcPct val="0"/>
        </a:spcAft>
        <a:defRPr sz="3200" b="1">
          <a:solidFill>
            <a:schemeClr val="accent2"/>
          </a:solidFill>
          <a:latin typeface="Garamond" pitchFamily="18" charset="0"/>
        </a:defRPr>
      </a:lvl2pPr>
      <a:lvl3pPr algn="l" rtl="0" eaLnBrk="0" fontAlgn="base" hangingPunct="0">
        <a:spcBef>
          <a:spcPct val="0"/>
        </a:spcBef>
        <a:spcAft>
          <a:spcPct val="0"/>
        </a:spcAft>
        <a:defRPr sz="3200" b="1">
          <a:solidFill>
            <a:schemeClr val="accent2"/>
          </a:solidFill>
          <a:latin typeface="Garamond" pitchFamily="18" charset="0"/>
        </a:defRPr>
      </a:lvl3pPr>
      <a:lvl4pPr algn="l" rtl="0" eaLnBrk="0" fontAlgn="base" hangingPunct="0">
        <a:spcBef>
          <a:spcPct val="0"/>
        </a:spcBef>
        <a:spcAft>
          <a:spcPct val="0"/>
        </a:spcAft>
        <a:defRPr sz="3200" b="1">
          <a:solidFill>
            <a:schemeClr val="accent2"/>
          </a:solidFill>
          <a:latin typeface="Garamond" pitchFamily="18" charset="0"/>
        </a:defRPr>
      </a:lvl4pPr>
      <a:lvl5pPr algn="l" rtl="0" eaLnBrk="0" fontAlgn="base" hangingPunct="0">
        <a:spcBef>
          <a:spcPct val="0"/>
        </a:spcBef>
        <a:spcAft>
          <a:spcPct val="0"/>
        </a:spcAft>
        <a:defRPr sz="3200" b="1">
          <a:solidFill>
            <a:schemeClr val="accent2"/>
          </a:solidFill>
          <a:latin typeface="Garamond" pitchFamily="18" charset="0"/>
        </a:defRPr>
      </a:lvl5pPr>
      <a:lvl6pPr marL="457200" algn="l" rtl="0" fontAlgn="base">
        <a:spcBef>
          <a:spcPct val="0"/>
        </a:spcBef>
        <a:spcAft>
          <a:spcPct val="0"/>
        </a:spcAft>
        <a:defRPr sz="3200" b="1">
          <a:solidFill>
            <a:schemeClr val="accent2"/>
          </a:solidFill>
          <a:latin typeface="Garamond" pitchFamily="18" charset="0"/>
        </a:defRPr>
      </a:lvl6pPr>
      <a:lvl7pPr marL="914400" algn="l" rtl="0" fontAlgn="base">
        <a:spcBef>
          <a:spcPct val="0"/>
        </a:spcBef>
        <a:spcAft>
          <a:spcPct val="0"/>
        </a:spcAft>
        <a:defRPr sz="3200" b="1">
          <a:solidFill>
            <a:schemeClr val="accent2"/>
          </a:solidFill>
          <a:latin typeface="Garamond" pitchFamily="18" charset="0"/>
        </a:defRPr>
      </a:lvl7pPr>
      <a:lvl8pPr marL="1371600" algn="l" rtl="0" fontAlgn="base">
        <a:spcBef>
          <a:spcPct val="0"/>
        </a:spcBef>
        <a:spcAft>
          <a:spcPct val="0"/>
        </a:spcAft>
        <a:defRPr sz="3200" b="1">
          <a:solidFill>
            <a:schemeClr val="accent2"/>
          </a:solidFill>
          <a:latin typeface="Garamond" pitchFamily="18" charset="0"/>
        </a:defRPr>
      </a:lvl8pPr>
      <a:lvl9pPr marL="1828800" algn="l" rtl="0" fontAlgn="base">
        <a:spcBef>
          <a:spcPct val="0"/>
        </a:spcBef>
        <a:spcAft>
          <a:spcPct val="0"/>
        </a:spcAft>
        <a:defRPr sz="3200" b="1">
          <a:solidFill>
            <a:schemeClr val="accent2"/>
          </a:solidFill>
          <a:latin typeface="Garamond" pitchFamily="18" charset="0"/>
        </a:defRPr>
      </a:lvl9pPr>
    </p:titleStyle>
    <p:bodyStyle>
      <a:lvl1pPr marL="342900" indent="-342900" algn="l" rtl="0" eaLnBrk="0" fontAlgn="base" hangingPunct="0">
        <a:spcBef>
          <a:spcPct val="20000"/>
        </a:spcBef>
        <a:spcAft>
          <a:spcPct val="0"/>
        </a:spcAft>
        <a:buClr>
          <a:schemeClr val="tx2"/>
        </a:buClr>
        <a:buSzPct val="110000"/>
        <a:buFont typeface="Wingdings" pitchFamily="2" charset="2"/>
        <a:buChar char="§"/>
        <a:defRPr sz="3200" kern="1200">
          <a:solidFill>
            <a:schemeClr val="tx1"/>
          </a:solidFill>
          <a:latin typeface="Calibri" pitchFamily="34" charset="0"/>
          <a:ea typeface="Calibri" pitchFamily="34" charset="0"/>
          <a:cs typeface="Calibri" pitchFamily="34" charset="0"/>
        </a:defRPr>
      </a:lvl1pPr>
      <a:lvl2pPr marL="742950" indent="-285750" algn="l" rtl="0" eaLnBrk="0" fontAlgn="base" hangingPunct="0">
        <a:spcBef>
          <a:spcPct val="20000"/>
        </a:spcBef>
        <a:spcAft>
          <a:spcPct val="0"/>
        </a:spcAft>
        <a:buClr>
          <a:srgbClr val="557D7D"/>
        </a:buClr>
        <a:buFont typeface="Wingdings" pitchFamily="2" charset="2"/>
        <a:buChar char="§"/>
        <a:defRPr sz="2800" kern="1200">
          <a:solidFill>
            <a:schemeClr val="tx1"/>
          </a:solidFill>
          <a:latin typeface="Calibri" pitchFamily="34" charset="0"/>
          <a:ea typeface="Calibri" pitchFamily="34" charset="0"/>
          <a:cs typeface="Calibri" pitchFamily="34" charset="0"/>
        </a:defRPr>
      </a:lvl2pPr>
      <a:lvl3pPr marL="1143000" indent="-228600" algn="l" rtl="0" eaLnBrk="0" fontAlgn="base" hangingPunct="0">
        <a:spcBef>
          <a:spcPct val="20000"/>
        </a:spcBef>
        <a:spcAft>
          <a:spcPct val="0"/>
        </a:spcAft>
        <a:buClr>
          <a:srgbClr val="67AFB1"/>
        </a:buClr>
        <a:buFont typeface="Wingdings" pitchFamily="2" charset="2"/>
        <a:buChar char="§"/>
        <a:defRPr sz="2400" kern="1200">
          <a:solidFill>
            <a:schemeClr val="tx1"/>
          </a:solidFill>
          <a:latin typeface="Calibri" pitchFamily="34" charset="0"/>
          <a:ea typeface="Calibri" pitchFamily="34" charset="0"/>
          <a:cs typeface="Calibri" pitchFamily="34" charset="0"/>
        </a:defRPr>
      </a:lvl3pPr>
      <a:lvl4pPr marL="1600200" indent="-228600" algn="l" rtl="0" eaLnBrk="0" fontAlgn="base" hangingPunct="0">
        <a:spcBef>
          <a:spcPct val="20000"/>
        </a:spcBef>
        <a:spcAft>
          <a:spcPct val="0"/>
        </a:spcAft>
        <a:buClr>
          <a:schemeClr val="accent1"/>
        </a:buClr>
        <a:buSzPct val="115000"/>
        <a:buFont typeface="Arial" charset="0"/>
        <a:buChar char="•"/>
        <a:defRPr sz="2000" kern="1200">
          <a:solidFill>
            <a:schemeClr val="tx1"/>
          </a:solidFill>
          <a:latin typeface="Calibri" pitchFamily="34" charset="0"/>
          <a:ea typeface="Calibri" pitchFamily="34" charset="0"/>
          <a:cs typeface="Calibri" pitchFamily="34"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Calibri" pitchFamily="34" charset="0"/>
          <a:ea typeface="Calibri" pitchFamily="34" charset="0"/>
          <a:cs typeface="Calibr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p:txBody>
          <a:bodyPr/>
          <a:lstStyle/>
          <a:p>
            <a:pPr eaLnBrk="1" hangingPunct="1"/>
            <a:r>
              <a:rPr lang="en-US" sz="4000" smtClean="0"/>
              <a:t>Male Circumcision: </a:t>
            </a:r>
            <a:br>
              <a:rPr lang="en-US" sz="4000" smtClean="0"/>
            </a:br>
            <a:r>
              <a:rPr lang="en-US" sz="4000" smtClean="0"/>
              <a:t>Policy &amp; Programming</a:t>
            </a:r>
          </a:p>
        </p:txBody>
      </p:sp>
      <p:sp>
        <p:nvSpPr>
          <p:cNvPr id="14338" name="Subtitle 2"/>
          <p:cNvSpPr>
            <a:spLocks noGrp="1"/>
          </p:cNvSpPr>
          <p:nvPr>
            <p:ph type="subTitle" idx="1"/>
          </p:nvPr>
        </p:nvSpPr>
        <p:spPr/>
        <p:txBody>
          <a:bodyPr/>
          <a:lstStyle/>
          <a:p>
            <a:pPr eaLnBrk="1" hangingPunct="1">
              <a:buFont typeface="Arial" charset="0"/>
              <a:buNone/>
            </a:pPr>
            <a:r>
              <a:rPr lang="en-US" smtClean="0"/>
              <a:t>Acceptability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304800" y="533400"/>
            <a:ext cx="8685213" cy="1143000"/>
          </a:xfrm>
        </p:spPr>
        <p:txBody>
          <a:bodyPr/>
          <a:lstStyle/>
          <a:p>
            <a:pPr eaLnBrk="1" hangingPunct="1"/>
            <a:r>
              <a:rPr lang="en-US" sz="3000" smtClean="0"/>
              <a:t>Rapid Scale-Up in Kenya Demonstrates High MC Acceptability.</a:t>
            </a:r>
            <a:r>
              <a:rPr lang="en-US" sz="3600" smtClean="0"/>
              <a:t> </a:t>
            </a:r>
          </a:p>
        </p:txBody>
      </p:sp>
      <p:pic>
        <p:nvPicPr>
          <p:cNvPr id="32770" name="Content Placeholder 4"/>
          <p:cNvPicPr>
            <a:picLocks noGrp="1" noChangeAspect="1"/>
          </p:cNvPicPr>
          <p:nvPr>
            <p:ph idx="1"/>
          </p:nvPr>
        </p:nvPicPr>
        <p:blipFill>
          <a:blip r:embed="rId3"/>
          <a:srcRect/>
          <a:stretch>
            <a:fillRect/>
          </a:stretch>
        </p:blipFill>
        <p:spPr>
          <a:xfrm>
            <a:off x="609600" y="1752600"/>
            <a:ext cx="3295650" cy="3244850"/>
          </a:xfrm>
        </p:spPr>
      </p:pic>
      <p:sp>
        <p:nvSpPr>
          <p:cNvPr id="32771" name="Rectangle 5"/>
          <p:cNvSpPr>
            <a:spLocks noChangeArrowheads="1"/>
          </p:cNvSpPr>
          <p:nvPr/>
        </p:nvSpPr>
        <p:spPr bwMode="auto">
          <a:xfrm>
            <a:off x="4572000" y="1447800"/>
            <a:ext cx="3810000" cy="4713288"/>
          </a:xfrm>
          <a:prstGeom prst="rect">
            <a:avLst/>
          </a:prstGeom>
          <a:noFill/>
          <a:ln w="9525">
            <a:noFill/>
            <a:miter lim="800000"/>
            <a:headEnd/>
            <a:tailEnd/>
          </a:ln>
        </p:spPr>
        <p:txBody>
          <a:bodyPr>
            <a:spAutoFit/>
          </a:bodyPr>
          <a:lstStyle/>
          <a:p>
            <a:pPr>
              <a:spcBef>
                <a:spcPct val="50000"/>
              </a:spcBef>
            </a:pPr>
            <a:r>
              <a:rPr lang="en-US" sz="2000" b="1" i="1">
                <a:latin typeface="Calibri" pitchFamily="34" charset="0"/>
              </a:rPr>
              <a:t>Since its launch in November 2008, Kenya's voluntary MC program has become a model for other countries in eastern and southern Africa (e.g., Tanzania, Botswana, and Swaziland).</a:t>
            </a:r>
          </a:p>
          <a:p>
            <a:pPr>
              <a:spcBef>
                <a:spcPct val="50000"/>
              </a:spcBef>
            </a:pPr>
            <a:r>
              <a:rPr lang="en-US">
                <a:latin typeface="Calibri" pitchFamily="34" charset="0"/>
              </a:rPr>
              <a:t>The goal of Kenya's national MC program is to provide MC to 80% of uncircumcised men in Kenya (about 1.1 million men by 2013). About half of those men are expected to be from Nyanza Province, which has the lowest rate of MC, and the highest HIV prevalence, in the country.</a:t>
            </a:r>
            <a:endParaRPr lang="en-US" sz="2000">
              <a:latin typeface="Calibri" pitchFamily="34" charset="0"/>
            </a:endParaRPr>
          </a:p>
          <a:p>
            <a:pPr>
              <a:spcBef>
                <a:spcPct val="50000"/>
              </a:spcBef>
            </a:pPr>
            <a:r>
              <a:rPr lang="en-US" sz="1200" i="1">
                <a:latin typeface="Calibri" pitchFamily="34" charset="0"/>
              </a:rPr>
              <a:t>Sources</a:t>
            </a:r>
            <a:r>
              <a:rPr lang="en-US" sz="1200">
                <a:latin typeface="Calibri" pitchFamily="34" charset="0"/>
              </a:rPr>
              <a:t>: Nyanza Provincial Task Force on MC 2009; IRIN PlusNews 2010a; IRIN PlusNews 2010b</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idx="4294967295"/>
          </p:nvPr>
        </p:nvSpPr>
        <p:spPr>
          <a:xfrm>
            <a:off x="304800" y="457200"/>
            <a:ext cx="8685213" cy="1143000"/>
          </a:xfrm>
        </p:spPr>
        <p:txBody>
          <a:bodyPr/>
          <a:lstStyle/>
          <a:p>
            <a:pPr eaLnBrk="1" hangingPunct="1"/>
            <a:r>
              <a:rPr lang="en-US" sz="3000" smtClean="0"/>
              <a:t>Rapid Scale-Up in Kenya Demonstrates High MC Acceptability. (continued)</a:t>
            </a:r>
          </a:p>
        </p:txBody>
      </p:sp>
      <p:sp>
        <p:nvSpPr>
          <p:cNvPr id="34818" name="Text Box 5"/>
          <p:cNvSpPr txBox="1">
            <a:spLocks noChangeArrowheads="1"/>
          </p:cNvSpPr>
          <p:nvPr/>
        </p:nvSpPr>
        <p:spPr bwMode="auto">
          <a:xfrm>
            <a:off x="609600" y="4953000"/>
            <a:ext cx="8115300" cy="1016000"/>
          </a:xfrm>
          <a:prstGeom prst="rect">
            <a:avLst/>
          </a:prstGeom>
          <a:solidFill>
            <a:srgbClr val="FFE6B7"/>
          </a:solidFill>
          <a:ln w="9525">
            <a:solidFill>
              <a:schemeClr val="tx1"/>
            </a:solidFill>
            <a:miter lim="800000"/>
            <a:headEnd/>
            <a:tailEnd/>
          </a:ln>
        </p:spPr>
        <p:txBody>
          <a:bodyPr>
            <a:spAutoFit/>
          </a:bodyPr>
          <a:lstStyle/>
          <a:p>
            <a:r>
              <a:rPr lang="en-US" sz="2000" b="1">
                <a:latin typeface="Calibri" pitchFamily="34" charset="0"/>
              </a:rPr>
              <a:t>Highlights</a:t>
            </a:r>
          </a:p>
          <a:p>
            <a:r>
              <a:rPr lang="en-US" sz="2000" b="1" i="1">
                <a:latin typeface="Calibri" pitchFamily="34" charset="0"/>
              </a:rPr>
              <a:t>Conclusion: </a:t>
            </a:r>
            <a:r>
              <a:rPr lang="en-US" sz="2000" b="1">
                <a:latin typeface="Calibri" pitchFamily="34" charset="0"/>
              </a:rPr>
              <a:t>The rapid scale-up of MC achieved in Nyanza Province, Kenya, is a dramatic example of the high acceptability of MC in the region.</a:t>
            </a:r>
          </a:p>
        </p:txBody>
      </p:sp>
      <p:sp>
        <p:nvSpPr>
          <p:cNvPr id="34819" name="Text Box 6"/>
          <p:cNvSpPr txBox="1">
            <a:spLocks noChangeArrowheads="1"/>
          </p:cNvSpPr>
          <p:nvPr/>
        </p:nvSpPr>
        <p:spPr bwMode="auto">
          <a:xfrm>
            <a:off x="533400" y="1600200"/>
            <a:ext cx="8077200" cy="3170238"/>
          </a:xfrm>
          <a:prstGeom prst="rect">
            <a:avLst/>
          </a:prstGeom>
          <a:noFill/>
          <a:ln w="9525">
            <a:noFill/>
            <a:miter lim="800000"/>
            <a:headEnd/>
            <a:tailEnd/>
          </a:ln>
        </p:spPr>
        <p:txBody>
          <a:bodyPr>
            <a:spAutoFit/>
          </a:bodyPr>
          <a:lstStyle/>
          <a:p>
            <a:pPr marL="342900" lvl="1" indent="-228600">
              <a:spcAft>
                <a:spcPct val="50000"/>
              </a:spcAft>
              <a:buClr>
                <a:schemeClr val="accent1"/>
              </a:buClr>
              <a:buSzPct val="110000"/>
              <a:buFont typeface="Wingdings" pitchFamily="2" charset="2"/>
              <a:buChar char="§"/>
            </a:pPr>
            <a:r>
              <a:rPr lang="en-US" sz="2000">
                <a:latin typeface="Calibri" pitchFamily="34" charset="0"/>
              </a:rPr>
              <a:t>Over its first two years, Kenya's national MC program – which focused on Nyanza – will have circumcised approximately 250,000 male clients.</a:t>
            </a:r>
          </a:p>
          <a:p>
            <a:pPr marL="342900" lvl="1" indent="-228600">
              <a:spcAft>
                <a:spcPct val="50000"/>
              </a:spcAft>
              <a:buClr>
                <a:schemeClr val="accent1"/>
              </a:buClr>
              <a:buSzPct val="110000"/>
              <a:buFont typeface="Wingdings" pitchFamily="2" charset="2"/>
              <a:buChar char="§"/>
            </a:pPr>
            <a:r>
              <a:rPr lang="en-US" sz="2000">
                <a:latin typeface="Calibri" pitchFamily="34" charset="0"/>
              </a:rPr>
              <a:t>Of those, 36,000 were circumcised in 30 working days during the Rapid Response Initiative (RRI) in Nyanza Province in November and December 2009.</a:t>
            </a:r>
          </a:p>
          <a:p>
            <a:pPr marL="342900" lvl="1" indent="-228600">
              <a:spcAft>
                <a:spcPct val="50000"/>
              </a:spcAft>
              <a:buClr>
                <a:schemeClr val="accent1"/>
              </a:buClr>
              <a:buSzPct val="110000"/>
              <a:buFont typeface="Wingdings" pitchFamily="2" charset="2"/>
              <a:buChar char="§"/>
            </a:pPr>
            <a:r>
              <a:rPr lang="en-US" sz="2000">
                <a:latin typeface="Calibri" pitchFamily="34" charset="0"/>
              </a:rPr>
              <a:t>A second RRI in Nyanza Province, carried out in 2010, is expected to bring the total MCs to 220,000 as of December 2010 – almost 50% of the 500,000 MCs needed to reach 80% MC coverage in Nyanza.</a:t>
            </a:r>
          </a:p>
          <a:p>
            <a:pPr>
              <a:spcAft>
                <a:spcPct val="50000"/>
              </a:spcAft>
            </a:pPr>
            <a:r>
              <a:rPr lang="en-US" sz="1200" i="1">
                <a:latin typeface="Calibri" pitchFamily="34" charset="0"/>
              </a:rPr>
              <a:t>Sources</a:t>
            </a:r>
            <a:r>
              <a:rPr lang="en-US" sz="1200">
                <a:latin typeface="Calibri" pitchFamily="34" charset="0"/>
              </a:rPr>
              <a:t>: Nyanza Provincial Task Force on MC 2009; IRIN PlusNews 2010a; IRIN PlusNews 2010b</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a:xfrm>
            <a:off x="381000" y="762000"/>
            <a:ext cx="8685213" cy="1143000"/>
          </a:xfrm>
        </p:spPr>
        <p:txBody>
          <a:bodyPr/>
          <a:lstStyle/>
          <a:p>
            <a:pPr eaLnBrk="1" hangingPunct="1"/>
            <a:r>
              <a:rPr lang="en-US" sz="2900" smtClean="0"/>
              <a:t>Successes in the Field Demonstrate MC's Acceptability as Part of a Comprehensive HIV Prevention Package.</a:t>
            </a:r>
          </a:p>
        </p:txBody>
      </p:sp>
      <p:sp>
        <p:nvSpPr>
          <p:cNvPr id="36866" name="Content Placeholder 2"/>
          <p:cNvSpPr>
            <a:spLocks noGrp="1"/>
          </p:cNvSpPr>
          <p:nvPr>
            <p:ph idx="1"/>
          </p:nvPr>
        </p:nvSpPr>
        <p:spPr>
          <a:xfrm>
            <a:off x="838200" y="2362200"/>
            <a:ext cx="7391400" cy="2209800"/>
          </a:xfrm>
        </p:spPr>
        <p:txBody>
          <a:bodyPr/>
          <a:lstStyle/>
          <a:p>
            <a:pPr marL="0" indent="0" eaLnBrk="1" hangingPunct="1">
              <a:buFont typeface="Wingdings" pitchFamily="2" charset="2"/>
              <a:buNone/>
            </a:pPr>
            <a:r>
              <a:rPr lang="en-US" sz="2400" smtClean="0"/>
              <a:t>Campaigns in Zambia, Tanzania, and Swaziland – conducted in 2010 and supported by PEPFAR and the Bill &amp; Melinda Gates Foundation – demonstrate that MC is being accepted in eastern and southern Africa as part of a comprehensive HIV prevention package.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p:cNvSpPr>
          <p:nvPr>
            <p:ph type="title"/>
          </p:nvPr>
        </p:nvSpPr>
        <p:spPr>
          <a:xfrm>
            <a:off x="228600" y="609600"/>
            <a:ext cx="8685213" cy="762000"/>
          </a:xfrm>
        </p:spPr>
        <p:txBody>
          <a:bodyPr/>
          <a:lstStyle/>
          <a:p>
            <a:r>
              <a:rPr lang="en-US" sz="2800" smtClean="0"/>
              <a:t>Successes in the Field: Zambia</a:t>
            </a:r>
          </a:p>
        </p:txBody>
      </p:sp>
      <p:sp>
        <p:nvSpPr>
          <p:cNvPr id="38914" name="Rectangle 3"/>
          <p:cNvSpPr>
            <a:spLocks noGrp="1"/>
          </p:cNvSpPr>
          <p:nvPr>
            <p:ph type="body" idx="1"/>
          </p:nvPr>
        </p:nvSpPr>
        <p:spPr>
          <a:xfrm>
            <a:off x="838200" y="1905000"/>
            <a:ext cx="7239000" cy="2819400"/>
          </a:xfrm>
        </p:spPr>
        <p:txBody>
          <a:bodyPr/>
          <a:lstStyle/>
          <a:p>
            <a:pPr marL="0" indent="0" eaLnBrk="1" hangingPunct="1">
              <a:spcBef>
                <a:spcPct val="0"/>
              </a:spcBef>
              <a:spcAft>
                <a:spcPct val="50000"/>
              </a:spcAft>
              <a:buFont typeface="Wingdings" pitchFamily="2" charset="2"/>
              <a:buNone/>
            </a:pPr>
            <a:r>
              <a:rPr lang="en-US" sz="2000" smtClean="0"/>
              <a:t>During an MC campaign in August, 10,681 MCs were performed. Estimations from PEPFAR show that for every twelve MCs in Zambia, one new HIV infection will be averted by 2025. So, the August campaign will avert about 890 new HIV infections by 2025.</a:t>
            </a:r>
          </a:p>
          <a:p>
            <a:pPr marL="0" indent="0" eaLnBrk="1" hangingPunct="1">
              <a:spcBef>
                <a:spcPct val="0"/>
              </a:spcBef>
              <a:spcAft>
                <a:spcPct val="50000"/>
              </a:spcAft>
              <a:buFont typeface="Wingdings" pitchFamily="2" charset="2"/>
              <a:buNone/>
            </a:pPr>
            <a:r>
              <a:rPr lang="en-US" sz="2000" smtClean="0"/>
              <a:t>In addition, preliminary data show that about 80% of men agreed to be tested for HIV. MC services were free and condoms were distributed to clients.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p:cNvSpPr>
          <p:nvPr>
            <p:ph type="title"/>
          </p:nvPr>
        </p:nvSpPr>
        <p:spPr>
          <a:xfrm>
            <a:off x="228600" y="609600"/>
            <a:ext cx="8685213" cy="762000"/>
          </a:xfrm>
        </p:spPr>
        <p:txBody>
          <a:bodyPr/>
          <a:lstStyle/>
          <a:p>
            <a:r>
              <a:rPr lang="en-US" sz="2800" smtClean="0"/>
              <a:t>Successes in the Field: Tanzania</a:t>
            </a:r>
          </a:p>
        </p:txBody>
      </p:sp>
      <p:sp>
        <p:nvSpPr>
          <p:cNvPr id="40962" name="Rectangle 3"/>
          <p:cNvSpPr>
            <a:spLocks noGrp="1"/>
          </p:cNvSpPr>
          <p:nvPr>
            <p:ph type="body" idx="1"/>
          </p:nvPr>
        </p:nvSpPr>
        <p:spPr>
          <a:xfrm>
            <a:off x="914400" y="1905000"/>
            <a:ext cx="7239000" cy="3352800"/>
          </a:xfrm>
        </p:spPr>
        <p:txBody>
          <a:bodyPr/>
          <a:lstStyle/>
          <a:p>
            <a:pPr marL="0" indent="0" eaLnBrk="1" hangingPunct="1">
              <a:spcBef>
                <a:spcPct val="0"/>
              </a:spcBef>
              <a:spcAft>
                <a:spcPct val="50000"/>
              </a:spcAft>
              <a:buFont typeface="Wingdings" pitchFamily="2" charset="2"/>
              <a:buNone/>
            </a:pPr>
            <a:r>
              <a:rPr lang="en-US" sz="2000" smtClean="0"/>
              <a:t>An HIV prevention campaign in Iringa, a region with the highest HIV prevalence in the country, performed 10,352 circumcisions in six weeks – at just five high-volume and efficient sites. The adverse event rate was 1%. Based on modeling specific to the Iringa region, this effort alone could potentially prevent more than 2,000 new HIV infections.</a:t>
            </a:r>
          </a:p>
          <a:p>
            <a:pPr marL="0" indent="0" eaLnBrk="1" hangingPunct="1">
              <a:spcBef>
                <a:spcPct val="0"/>
              </a:spcBef>
              <a:spcAft>
                <a:spcPct val="50000"/>
              </a:spcAft>
              <a:buFont typeface="Wingdings" pitchFamily="2" charset="2"/>
              <a:buNone/>
            </a:pPr>
            <a:r>
              <a:rPr lang="en-US" sz="2000" smtClean="0"/>
              <a:t>MC clients were provided with key information about HIV prevention, and were tested for HIV on an </a:t>
            </a:r>
            <a:r>
              <a:rPr lang="en-US" sz="2000" b="1" smtClean="0">
                <a:solidFill>
                  <a:schemeClr val="hlink"/>
                </a:solidFill>
              </a:rPr>
              <a:t>opt-out</a:t>
            </a:r>
            <a:r>
              <a:rPr lang="en-US" sz="2000" smtClean="0"/>
              <a:t> basis (99.2% were tested). Clients were also screened for STIs and given condoms.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p:cNvSpPr>
          <p:nvPr>
            <p:ph type="title"/>
          </p:nvPr>
        </p:nvSpPr>
        <p:spPr>
          <a:xfrm>
            <a:off x="228600" y="609600"/>
            <a:ext cx="8685213" cy="762000"/>
          </a:xfrm>
        </p:spPr>
        <p:txBody>
          <a:bodyPr/>
          <a:lstStyle/>
          <a:p>
            <a:r>
              <a:rPr lang="en-US" sz="2800" smtClean="0"/>
              <a:t>Successes in the Field: Swaziland</a:t>
            </a:r>
          </a:p>
        </p:txBody>
      </p:sp>
      <p:sp>
        <p:nvSpPr>
          <p:cNvPr id="43010" name="Rectangle 3"/>
          <p:cNvSpPr>
            <a:spLocks noGrp="1"/>
          </p:cNvSpPr>
          <p:nvPr>
            <p:ph type="body" idx="1"/>
          </p:nvPr>
        </p:nvSpPr>
        <p:spPr>
          <a:xfrm>
            <a:off x="762000" y="2057400"/>
            <a:ext cx="7239000" cy="2286000"/>
          </a:xfrm>
        </p:spPr>
        <p:txBody>
          <a:bodyPr/>
          <a:lstStyle/>
          <a:p>
            <a:pPr marL="0" indent="0" eaLnBrk="1" hangingPunct="1">
              <a:spcBef>
                <a:spcPct val="0"/>
              </a:spcBef>
              <a:spcAft>
                <a:spcPct val="50000"/>
              </a:spcAft>
              <a:buFont typeface="Wingdings" pitchFamily="2" charset="2"/>
              <a:buNone/>
            </a:pPr>
            <a:r>
              <a:rPr lang="en-US" sz="2000" smtClean="0"/>
              <a:t>A back-to-school MC campaign resulted in 7,165 MC procedures. This was a test run for a year-long effort to circumcise 80% of adult and adolescent males.</a:t>
            </a:r>
          </a:p>
          <a:p>
            <a:pPr marL="0" indent="0" eaLnBrk="1" hangingPunct="1">
              <a:spcBef>
                <a:spcPct val="0"/>
              </a:spcBef>
              <a:spcAft>
                <a:spcPct val="50000"/>
              </a:spcAft>
              <a:buFont typeface="Wingdings" pitchFamily="2" charset="2"/>
              <a:buNone/>
            </a:pPr>
            <a:r>
              <a:rPr lang="en-US" sz="2000" smtClean="0"/>
              <a:t>This HIV prevention intervention aims to reach more than 150,000 clients and avert at least 66,000 new HIV infections by 2025 in Swaziland.</a:t>
            </a:r>
            <a:endParaRPr lang="en-US" sz="180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pPr eaLnBrk="1" hangingPunct="1"/>
            <a:r>
              <a:rPr lang="en-US" sz="3400" smtClean="0"/>
              <a:t>Knowledge Recap</a:t>
            </a:r>
          </a:p>
        </p:txBody>
      </p:sp>
      <p:sp>
        <p:nvSpPr>
          <p:cNvPr id="45058" name="Text Placeholder 8"/>
          <p:cNvSpPr>
            <a:spLocks noGrp="1"/>
          </p:cNvSpPr>
          <p:nvPr>
            <p:ph type="body" idx="1"/>
          </p:nvPr>
        </p:nvSpPr>
        <p:spPr>
          <a:xfrm>
            <a:off x="228600" y="1524000"/>
            <a:ext cx="8229600" cy="446088"/>
          </a:xfrm>
        </p:spPr>
        <p:txBody>
          <a:bodyPr anchor="t"/>
          <a:lstStyle/>
          <a:p>
            <a:pPr eaLnBrk="1" hangingPunct="1"/>
            <a:r>
              <a:rPr lang="en-US" sz="1600" smtClean="0"/>
              <a:t>Answer the following questions to see how much you know about this session.</a:t>
            </a:r>
          </a:p>
        </p:txBody>
      </p:sp>
      <p:sp>
        <p:nvSpPr>
          <p:cNvPr id="45059" name="Content Placeholder 3"/>
          <p:cNvSpPr>
            <a:spLocks noGrp="1"/>
          </p:cNvSpPr>
          <p:nvPr>
            <p:ph sz="half" idx="2"/>
          </p:nvPr>
        </p:nvSpPr>
        <p:spPr>
          <a:xfrm>
            <a:off x="228600" y="2057400"/>
            <a:ext cx="4267200" cy="3951288"/>
          </a:xfrm>
        </p:spPr>
        <p:txBody>
          <a:bodyPr/>
          <a:lstStyle/>
          <a:p>
            <a:pPr marL="227013" indent="-227013" eaLnBrk="1" hangingPunct="1">
              <a:buFont typeface="Calibri" pitchFamily="34" charset="0"/>
              <a:buAutoNum type="arabicPeriod"/>
            </a:pPr>
            <a:r>
              <a:rPr lang="en-US" sz="1400" smtClean="0"/>
              <a:t>In regions where no tradition of male circumcision exists, it is important to assess the acceptability of male circumcision.</a:t>
            </a:r>
          </a:p>
          <a:p>
            <a:pPr marL="465138" lvl="1" indent="-228600" eaLnBrk="1" hangingPunct="1">
              <a:buFont typeface="Calibri" pitchFamily="34" charset="0"/>
              <a:buAutoNum type="alphaLcPeriod"/>
            </a:pPr>
            <a:r>
              <a:rPr lang="en-US" sz="1400" smtClean="0"/>
              <a:t>True</a:t>
            </a:r>
          </a:p>
          <a:p>
            <a:pPr marL="465138" lvl="1" indent="-228600" eaLnBrk="1" hangingPunct="1">
              <a:buFont typeface="Calibri" pitchFamily="34" charset="0"/>
              <a:buAutoNum type="alphaLcPeriod"/>
            </a:pPr>
            <a:r>
              <a:rPr lang="en-US" sz="1400" smtClean="0"/>
              <a:t>False</a:t>
            </a:r>
          </a:p>
          <a:p>
            <a:pPr marL="227013" indent="-227013" eaLnBrk="1" hangingPunct="1">
              <a:spcBef>
                <a:spcPts val="600"/>
              </a:spcBef>
              <a:buFont typeface="Calibri" pitchFamily="34" charset="0"/>
              <a:buAutoNum type="arabicPeriod"/>
            </a:pPr>
            <a:r>
              <a:rPr lang="en-US" sz="1400" smtClean="0"/>
              <a:t>A review of thirteen acceptability studies conducted in nine countries in sub-Saharan Africa reported that most communities want safe, affordable male circumcision services to be available.</a:t>
            </a:r>
          </a:p>
          <a:p>
            <a:pPr marL="465138" lvl="1" indent="-228600" eaLnBrk="1" hangingPunct="1">
              <a:buFont typeface="Calibri" pitchFamily="34" charset="0"/>
              <a:buAutoNum type="alphaLcPeriod"/>
            </a:pPr>
            <a:r>
              <a:rPr lang="en-US" sz="1400" smtClean="0"/>
              <a:t>True</a:t>
            </a:r>
          </a:p>
          <a:p>
            <a:pPr marL="465138" lvl="1" indent="-228600" eaLnBrk="1" hangingPunct="1">
              <a:buFont typeface="Calibri" pitchFamily="34" charset="0"/>
              <a:buAutoNum type="alphaLcPeriod"/>
            </a:pPr>
            <a:r>
              <a:rPr lang="en-US" sz="1400" smtClean="0"/>
              <a:t>False</a:t>
            </a:r>
            <a:br>
              <a:rPr lang="en-US" sz="1400" smtClean="0"/>
            </a:br>
            <a:r>
              <a:rPr lang="en-US" sz="1400" smtClean="0"/>
              <a:t/>
            </a:r>
            <a:br>
              <a:rPr lang="en-US" sz="1400" smtClean="0"/>
            </a:br>
            <a:endParaRPr lang="en-US" sz="1400" smtClean="0"/>
          </a:p>
        </p:txBody>
      </p:sp>
      <p:sp>
        <p:nvSpPr>
          <p:cNvPr id="11" name="Content Placeholder 4"/>
          <p:cNvSpPr>
            <a:spLocks noGrp="1"/>
          </p:cNvSpPr>
          <p:nvPr>
            <p:ph sz="quarter" idx="4"/>
          </p:nvPr>
        </p:nvSpPr>
        <p:spPr>
          <a:xfrm>
            <a:off x="4648200" y="2057400"/>
            <a:ext cx="3965575" cy="4378325"/>
          </a:xfrm>
        </p:spPr>
        <p:txBody>
          <a:bodyPr rtlCol="0">
            <a:noAutofit/>
          </a:bodyPr>
          <a:lstStyle/>
          <a:p>
            <a:pPr marL="228600" indent="-228600" eaLnBrk="1" fontAlgn="auto" hangingPunct="1">
              <a:spcAft>
                <a:spcPts val="0"/>
              </a:spcAft>
              <a:buFont typeface="+mj-lt"/>
              <a:buAutoNum type="arabicPeriod" startAt="3"/>
              <a:defRPr/>
            </a:pPr>
            <a:r>
              <a:rPr lang="en-US" sz="1400" dirty="0" smtClean="0">
                <a:ea typeface="+mn-ea"/>
              </a:rPr>
              <a:t>Factors that contributed to acceptability and client satisfaction in the Orange Farm male circumcision roll-out included all of the following EXCEPT:</a:t>
            </a:r>
          </a:p>
          <a:p>
            <a:pPr marL="465138" lvl="1" indent="-238125" eaLnBrk="1" fontAlgn="auto" hangingPunct="1">
              <a:spcAft>
                <a:spcPts val="0"/>
              </a:spcAft>
              <a:buClr>
                <a:schemeClr val="accent4"/>
              </a:buClr>
              <a:buFont typeface="+mj-lt"/>
              <a:buAutoNum type="alphaLcPeriod"/>
              <a:defRPr/>
            </a:pPr>
            <a:r>
              <a:rPr lang="en-US" sz="1400" dirty="0" smtClean="0">
                <a:ea typeface="+mn-ea"/>
              </a:rPr>
              <a:t>Free circumcision services for males 15 years and older</a:t>
            </a:r>
          </a:p>
          <a:p>
            <a:pPr marL="465138" lvl="1" indent="-238125" eaLnBrk="1" fontAlgn="auto" hangingPunct="1">
              <a:spcAft>
                <a:spcPts val="0"/>
              </a:spcAft>
              <a:buClr>
                <a:schemeClr val="accent4"/>
              </a:buClr>
              <a:buFont typeface="+mj-lt"/>
              <a:buAutoNum type="alphaLcPeriod"/>
              <a:defRPr/>
            </a:pPr>
            <a:r>
              <a:rPr lang="en-US" sz="1400" dirty="0" smtClean="0">
                <a:ea typeface="+mn-ea"/>
              </a:rPr>
              <a:t>Male circumcision performed by trained medical circumcisers</a:t>
            </a:r>
          </a:p>
          <a:p>
            <a:pPr marL="465138" lvl="1" indent="-238125" eaLnBrk="1" fontAlgn="auto" hangingPunct="1">
              <a:spcAft>
                <a:spcPts val="0"/>
              </a:spcAft>
              <a:buClr>
                <a:schemeClr val="accent4"/>
              </a:buClr>
              <a:buFont typeface="+mj-lt"/>
              <a:buAutoNum type="alphaLcPeriod"/>
              <a:defRPr/>
            </a:pPr>
            <a:r>
              <a:rPr lang="en-US" sz="1400" dirty="0" smtClean="0">
                <a:ea typeface="+mn-ea"/>
              </a:rPr>
              <a:t> Wait lists for services</a:t>
            </a:r>
          </a:p>
          <a:p>
            <a:pPr marL="465138" lvl="1" indent="-238125" eaLnBrk="1" fontAlgn="auto" hangingPunct="1">
              <a:spcAft>
                <a:spcPts val="0"/>
              </a:spcAft>
              <a:buClr>
                <a:schemeClr val="accent4"/>
              </a:buClr>
              <a:buFont typeface="+mj-lt"/>
              <a:buAutoNum type="alphaLcPeriod"/>
              <a:defRPr/>
            </a:pPr>
            <a:r>
              <a:rPr lang="en-US" sz="1400" dirty="0" smtClean="0">
                <a:ea typeface="+mn-ea"/>
              </a:rPr>
              <a:t>Saturday appointments</a:t>
            </a:r>
          </a:p>
          <a:p>
            <a:pPr marL="465138" lvl="1" indent="-238125" eaLnBrk="1" fontAlgn="auto" hangingPunct="1">
              <a:spcAft>
                <a:spcPts val="0"/>
              </a:spcAft>
              <a:buClr>
                <a:schemeClr val="accent4"/>
              </a:buClr>
              <a:buFont typeface="+mj-lt"/>
              <a:buAutoNum type="alphaLcPeriod"/>
              <a:defRPr/>
            </a:pPr>
            <a:r>
              <a:rPr lang="en-US" sz="1400" dirty="0" smtClean="0">
                <a:ea typeface="+mn-ea"/>
              </a:rPr>
              <a:t>Flexible operating hours</a:t>
            </a:r>
          </a:p>
          <a:p>
            <a:pPr marL="465138" lvl="1" indent="-238125" eaLnBrk="1" fontAlgn="auto" hangingPunct="1">
              <a:spcAft>
                <a:spcPts val="0"/>
              </a:spcAft>
              <a:buClr>
                <a:schemeClr val="accent4"/>
              </a:buClr>
              <a:buFont typeface="+mj-lt"/>
              <a:buAutoNum type="alphaLcPeriod"/>
              <a:defRPr/>
            </a:pPr>
            <a:endParaRPr lang="en-US" sz="1400" dirty="0" smtClean="0">
              <a:ea typeface="+mn-ea"/>
            </a:endParaRPr>
          </a:p>
          <a:p>
            <a:pPr eaLnBrk="1" fontAlgn="auto" hangingPunct="1">
              <a:spcBef>
                <a:spcPts val="600"/>
              </a:spcBef>
              <a:spcAft>
                <a:spcPts val="0"/>
              </a:spcAft>
              <a:buFont typeface="+mj-lt"/>
              <a:buAutoNum type="arabicPeriod" startAt="4"/>
              <a:defRPr/>
            </a:pPr>
            <a:r>
              <a:rPr lang="en-US" sz="1400" dirty="0" smtClean="0">
                <a:ea typeface="+mn-ea"/>
              </a:rPr>
              <a:t>The rapid scale-up of male circumcision achieved in Nyanza Province, Kenya, is a dramatic example of the LOW acceptability of male circumcision in the region.</a:t>
            </a:r>
          </a:p>
          <a:p>
            <a:pPr marL="463550" lvl="1" indent="-238125" eaLnBrk="1" fontAlgn="auto" hangingPunct="1">
              <a:spcAft>
                <a:spcPts val="0"/>
              </a:spcAft>
              <a:buClr>
                <a:schemeClr val="accent4"/>
              </a:buClr>
              <a:buSzPct val="100000"/>
              <a:buFont typeface="+mj-lt"/>
              <a:buAutoNum type="alphaLcPeriod"/>
              <a:defRPr/>
            </a:pPr>
            <a:r>
              <a:rPr lang="en-US" sz="1400" dirty="0" smtClean="0">
                <a:ea typeface="+mn-ea"/>
              </a:rPr>
              <a:t>True</a:t>
            </a:r>
          </a:p>
          <a:p>
            <a:pPr marL="463550" lvl="1" indent="-238125" eaLnBrk="1" fontAlgn="auto" hangingPunct="1">
              <a:spcAft>
                <a:spcPts val="0"/>
              </a:spcAft>
              <a:buClr>
                <a:schemeClr val="accent4"/>
              </a:buClr>
              <a:buSzPct val="100000"/>
              <a:buFont typeface="+mj-lt"/>
              <a:buAutoNum type="alphaLcPeriod"/>
              <a:defRPr/>
            </a:pPr>
            <a:r>
              <a:rPr lang="en-US" sz="1400" dirty="0" smtClean="0">
                <a:ea typeface="+mn-ea"/>
              </a:rPr>
              <a:t>False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idx="4294967295"/>
          </p:nvPr>
        </p:nvSpPr>
        <p:spPr>
          <a:xfrm>
            <a:off x="304800" y="381000"/>
            <a:ext cx="8229600" cy="1143000"/>
          </a:xfrm>
        </p:spPr>
        <p:txBody>
          <a:bodyPr/>
          <a:lstStyle/>
          <a:p>
            <a:pPr eaLnBrk="1" hangingPunct="1"/>
            <a:r>
              <a:rPr lang="en-US" sz="2400" smtClean="0"/>
              <a:t>Acceptability</a:t>
            </a:r>
            <a:br>
              <a:rPr lang="en-US" sz="2400" smtClean="0"/>
            </a:br>
            <a:r>
              <a:rPr lang="en-US" sz="2400" smtClean="0"/>
              <a:t>Knowledge Recap Answer Key</a:t>
            </a:r>
          </a:p>
        </p:txBody>
      </p:sp>
      <p:sp>
        <p:nvSpPr>
          <p:cNvPr id="47106" name="Text Placeholder 8"/>
          <p:cNvSpPr>
            <a:spLocks noGrp="1"/>
          </p:cNvSpPr>
          <p:nvPr>
            <p:ph type="body" idx="4294967295"/>
          </p:nvPr>
        </p:nvSpPr>
        <p:spPr>
          <a:xfrm>
            <a:off x="304800" y="1447800"/>
            <a:ext cx="8229600" cy="609600"/>
          </a:xfrm>
        </p:spPr>
        <p:txBody>
          <a:bodyPr/>
          <a:lstStyle/>
          <a:p>
            <a:pPr marL="0" indent="0" eaLnBrk="1" hangingPunct="1">
              <a:buFont typeface="Arial" charset="0"/>
              <a:buNone/>
            </a:pPr>
            <a:r>
              <a:rPr lang="en-US" sz="1600" b="1" smtClean="0"/>
              <a:t>Please note that the questions and answers match those in the </a:t>
            </a:r>
            <a:r>
              <a:rPr lang="en-US" sz="1600" b="1" i="1" smtClean="0"/>
              <a:t>Knowledge Recap</a:t>
            </a:r>
            <a:r>
              <a:rPr lang="en-US" sz="1600" b="1" smtClean="0"/>
              <a:t>. The number and order of questions in the </a:t>
            </a:r>
            <a:r>
              <a:rPr lang="en-US" sz="1600" b="1" i="1" smtClean="0"/>
              <a:t>Knowledge Check</a:t>
            </a:r>
            <a:r>
              <a:rPr lang="en-US" sz="1600" b="1" smtClean="0"/>
              <a:t> may differ.</a:t>
            </a:r>
          </a:p>
          <a:p>
            <a:pPr marL="0" indent="0" algn="ctr" eaLnBrk="1" hangingPunct="1">
              <a:buFont typeface="Arial" charset="0"/>
              <a:buNone/>
            </a:pPr>
            <a:endParaRPr lang="en-US" sz="1400" b="1" smtClean="0"/>
          </a:p>
        </p:txBody>
      </p:sp>
      <p:sp>
        <p:nvSpPr>
          <p:cNvPr id="47107" name="Content Placeholder 3"/>
          <p:cNvSpPr>
            <a:spLocks noGrp="1"/>
          </p:cNvSpPr>
          <p:nvPr>
            <p:ph sz="half" idx="4294967295"/>
          </p:nvPr>
        </p:nvSpPr>
        <p:spPr>
          <a:xfrm>
            <a:off x="304800" y="2209800"/>
            <a:ext cx="4040188" cy="3951288"/>
          </a:xfrm>
        </p:spPr>
        <p:txBody>
          <a:bodyPr/>
          <a:lstStyle/>
          <a:p>
            <a:pPr marL="398463" indent="-398463" defTabSz="160338" eaLnBrk="1" hangingPunct="1">
              <a:buFont typeface="Calibri" pitchFamily="34" charset="0"/>
              <a:buAutoNum type="arabicPeriod"/>
              <a:tabLst>
                <a:tab pos="398463" algn="l"/>
                <a:tab pos="682625" algn="l"/>
                <a:tab pos="798513" algn="l"/>
              </a:tabLst>
            </a:pPr>
            <a:r>
              <a:rPr lang="en-US" sz="1400" smtClean="0"/>
              <a:t>In regions where no tradition of male circumcision exists, it is important to assess the acceptability of male circumcision.</a:t>
            </a:r>
          </a:p>
          <a:p>
            <a:pPr marL="398463" indent="-398463" defTabSz="160338" eaLnBrk="1" hangingPunct="1">
              <a:buFont typeface="Calibri" pitchFamily="34" charset="0"/>
              <a:buNone/>
              <a:tabLst>
                <a:tab pos="398463" algn="l"/>
                <a:tab pos="682625" algn="l"/>
                <a:tab pos="798513" algn="l"/>
              </a:tabLst>
            </a:pPr>
            <a:r>
              <a:rPr lang="en-US" sz="1600" smtClean="0"/>
              <a:t>	</a:t>
            </a:r>
            <a:r>
              <a:rPr lang="en-US" sz="1400" smtClean="0">
                <a:solidFill>
                  <a:srgbClr val="557D7D"/>
                </a:solidFill>
              </a:rPr>
              <a:t>a.	</a:t>
            </a:r>
            <a:r>
              <a:rPr lang="en-US" sz="1400" b="1" smtClean="0"/>
              <a:t>True: Assessing the acceptability of male circumcision is PARTICULARLY important in regions where no tradition of male circumcision exists.</a:t>
            </a:r>
          </a:p>
          <a:p>
            <a:pPr marL="746125" lvl="1" indent="131763" defTabSz="160338" eaLnBrk="1" hangingPunct="1">
              <a:buFont typeface="Calibri" pitchFamily="34" charset="0"/>
              <a:buNone/>
              <a:tabLst>
                <a:tab pos="398463" algn="l"/>
                <a:tab pos="682625" algn="l"/>
                <a:tab pos="798513" algn="l"/>
              </a:tabLst>
            </a:pPr>
            <a:endParaRPr lang="en-US" sz="1400" b="1" smtClean="0"/>
          </a:p>
          <a:p>
            <a:pPr marL="398463" indent="-398463" defTabSz="160338" eaLnBrk="1" hangingPunct="1">
              <a:spcBef>
                <a:spcPts val="600"/>
              </a:spcBef>
              <a:buFont typeface="Calibri" pitchFamily="34" charset="0"/>
              <a:buAutoNum type="arabicPeriod" startAt="2"/>
              <a:tabLst>
                <a:tab pos="398463" algn="l"/>
                <a:tab pos="682625" algn="l"/>
                <a:tab pos="798513" algn="l"/>
              </a:tabLst>
            </a:pPr>
            <a:r>
              <a:rPr lang="en-US" sz="1400" smtClean="0"/>
              <a:t>A review of thirteen acceptability studies conducted in nine countries in sub-Saharan Africa reported that most communities want safe, affordable male circumcision services to be available.</a:t>
            </a:r>
          </a:p>
          <a:p>
            <a:pPr marL="398463" indent="-398463" defTabSz="160338" eaLnBrk="1" hangingPunct="1">
              <a:spcBef>
                <a:spcPts val="600"/>
              </a:spcBef>
              <a:buFont typeface="Calibri" pitchFamily="34" charset="0"/>
              <a:buNone/>
              <a:tabLst>
                <a:tab pos="398463" algn="l"/>
                <a:tab pos="682625" algn="l"/>
                <a:tab pos="798513" algn="l"/>
              </a:tabLst>
            </a:pPr>
            <a:r>
              <a:rPr lang="en-US" sz="1400" smtClean="0"/>
              <a:t>	</a:t>
            </a:r>
            <a:r>
              <a:rPr lang="en-US" sz="1400" b="1" smtClean="0">
                <a:solidFill>
                  <a:srgbClr val="557D7D"/>
                </a:solidFill>
              </a:rPr>
              <a:t>a.</a:t>
            </a:r>
            <a:r>
              <a:rPr lang="en-US" sz="1400" b="1" smtClean="0"/>
              <a:t>	True</a:t>
            </a:r>
            <a:br>
              <a:rPr lang="en-US" sz="1400" b="1" smtClean="0"/>
            </a:br>
            <a:endParaRPr lang="en-US" sz="1400" b="1" smtClean="0"/>
          </a:p>
        </p:txBody>
      </p:sp>
      <p:sp>
        <p:nvSpPr>
          <p:cNvPr id="47108" name="Content Placeholder 4"/>
          <p:cNvSpPr>
            <a:spLocks noGrp="1"/>
          </p:cNvSpPr>
          <p:nvPr>
            <p:ph sz="quarter" idx="4294967295"/>
          </p:nvPr>
        </p:nvSpPr>
        <p:spPr>
          <a:xfrm>
            <a:off x="4832350" y="2189163"/>
            <a:ext cx="4041775" cy="3951287"/>
          </a:xfrm>
        </p:spPr>
        <p:txBody>
          <a:bodyPr/>
          <a:lstStyle/>
          <a:p>
            <a:pPr marL="398463" indent="-398463" defTabSz="798513" eaLnBrk="1" hangingPunct="1">
              <a:lnSpc>
                <a:spcPct val="90000"/>
              </a:lnSpc>
              <a:buFont typeface="Calibri" pitchFamily="34" charset="0"/>
              <a:buAutoNum type="arabicPeriod" startAt="3"/>
              <a:tabLst>
                <a:tab pos="682625" algn="l"/>
              </a:tabLst>
            </a:pPr>
            <a:r>
              <a:rPr lang="en-US" sz="1400" smtClean="0"/>
              <a:t>Factors that contributed to acceptability and client satisfaction in the Orange Farm male circumcision roll-out included all of the following EXCEPT:</a:t>
            </a:r>
          </a:p>
          <a:p>
            <a:pPr marL="398463" indent="-398463" defTabSz="798513" eaLnBrk="1" hangingPunct="1">
              <a:lnSpc>
                <a:spcPct val="90000"/>
              </a:lnSpc>
              <a:buFont typeface="Calibri" pitchFamily="34" charset="0"/>
              <a:buNone/>
              <a:tabLst>
                <a:tab pos="682625" algn="l"/>
              </a:tabLst>
            </a:pPr>
            <a:r>
              <a:rPr lang="en-US" sz="1600" smtClean="0">
                <a:solidFill>
                  <a:srgbClr val="557D7D"/>
                </a:solidFill>
              </a:rPr>
              <a:t>	</a:t>
            </a:r>
            <a:r>
              <a:rPr lang="en-US" sz="1400" b="1" smtClean="0">
                <a:solidFill>
                  <a:srgbClr val="557D7D"/>
                </a:solidFill>
              </a:rPr>
              <a:t>c.</a:t>
            </a:r>
            <a:r>
              <a:rPr lang="en-US" sz="1400" b="1" smtClean="0"/>
              <a:t>	Wait lists for services: One of the positive features of the Orange Farm male circumcision roll-out services was the fact that there were NO wait lists for services.</a:t>
            </a:r>
            <a:br>
              <a:rPr lang="en-US" sz="1400" b="1" smtClean="0"/>
            </a:br>
            <a:endParaRPr lang="en-US" sz="1400" b="1" smtClean="0"/>
          </a:p>
          <a:p>
            <a:pPr marL="398463" indent="-398463" defTabSz="798513" eaLnBrk="1" hangingPunct="1">
              <a:lnSpc>
                <a:spcPct val="90000"/>
              </a:lnSpc>
              <a:spcBef>
                <a:spcPts val="600"/>
              </a:spcBef>
              <a:buFont typeface="Calibri" pitchFamily="34" charset="0"/>
              <a:buAutoNum type="arabicPeriod" startAt="4"/>
              <a:tabLst>
                <a:tab pos="682625" algn="l"/>
              </a:tabLst>
            </a:pPr>
            <a:r>
              <a:rPr lang="en-US" sz="1400" smtClean="0"/>
              <a:t>The rapid scale-up of male circumcision achieved in Nyanza Province, Kenya, is a dramatic example of the LOW acceptability of male circumcision in the region.</a:t>
            </a:r>
            <a:endParaRPr lang="en-US" sz="1600" smtClean="0"/>
          </a:p>
          <a:p>
            <a:pPr marL="398463" indent="-398463" defTabSz="798513" eaLnBrk="1" hangingPunct="1">
              <a:lnSpc>
                <a:spcPct val="90000"/>
              </a:lnSpc>
              <a:spcBef>
                <a:spcPts val="600"/>
              </a:spcBef>
              <a:buFont typeface="Calibri" pitchFamily="34" charset="0"/>
              <a:buNone/>
              <a:tabLst>
                <a:tab pos="682625" algn="l"/>
              </a:tabLst>
            </a:pPr>
            <a:r>
              <a:rPr lang="en-US" sz="1600" smtClean="0">
                <a:solidFill>
                  <a:srgbClr val="557D7D"/>
                </a:solidFill>
              </a:rPr>
              <a:t>	</a:t>
            </a:r>
            <a:r>
              <a:rPr lang="en-US" sz="1400" b="1" smtClean="0">
                <a:solidFill>
                  <a:srgbClr val="557D7D"/>
                </a:solidFill>
              </a:rPr>
              <a:t>b.</a:t>
            </a:r>
            <a:r>
              <a:rPr lang="en-US" sz="1400" b="1" smtClean="0"/>
              <a:t>	False: The rapid scale-up of male circumcision achieved in Nyanza Province, Kenya, is a dramatic example of the HIGH acceptability of male circumcision in the region.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eaLnBrk="1" hangingPunct="1"/>
            <a:r>
              <a:rPr lang="en-US" sz="3400" smtClean="0"/>
              <a:t>Knowledge Check</a:t>
            </a:r>
          </a:p>
        </p:txBody>
      </p:sp>
      <p:sp>
        <p:nvSpPr>
          <p:cNvPr id="16386" name="Text Placeholder 2"/>
          <p:cNvSpPr>
            <a:spLocks noGrp="1"/>
          </p:cNvSpPr>
          <p:nvPr>
            <p:ph type="body" idx="1"/>
          </p:nvPr>
        </p:nvSpPr>
        <p:spPr>
          <a:xfrm>
            <a:off x="228600" y="1524000"/>
            <a:ext cx="8153400" cy="293688"/>
          </a:xfrm>
        </p:spPr>
        <p:txBody>
          <a:bodyPr/>
          <a:lstStyle/>
          <a:p>
            <a:pPr eaLnBrk="1" hangingPunct="1">
              <a:lnSpc>
                <a:spcPct val="80000"/>
              </a:lnSpc>
            </a:pPr>
            <a:r>
              <a:rPr lang="en-US" sz="1600" smtClean="0"/>
              <a:t>Answer the following questions to see how much you know about this topic.</a:t>
            </a:r>
          </a:p>
        </p:txBody>
      </p:sp>
      <p:sp>
        <p:nvSpPr>
          <p:cNvPr id="16387" name="Content Placeholder 3"/>
          <p:cNvSpPr>
            <a:spLocks noGrp="1"/>
          </p:cNvSpPr>
          <p:nvPr>
            <p:ph sz="half" idx="2"/>
          </p:nvPr>
        </p:nvSpPr>
        <p:spPr/>
        <p:txBody>
          <a:bodyPr/>
          <a:lstStyle/>
          <a:p>
            <a:pPr marL="227013" indent="-227013" eaLnBrk="1" hangingPunct="1">
              <a:buFont typeface="Calibri" pitchFamily="34" charset="0"/>
              <a:buAutoNum type="arabicPeriod"/>
            </a:pPr>
            <a:r>
              <a:rPr lang="en-US" sz="1600" smtClean="0"/>
              <a:t>In regions where no tradition of male circumcision exists, it is important to assess the acceptability of male circumcision.</a:t>
            </a:r>
          </a:p>
          <a:p>
            <a:pPr marL="465138" lvl="1" indent="-228600" eaLnBrk="1" hangingPunct="1">
              <a:buFont typeface="Calibri" pitchFamily="34" charset="0"/>
              <a:buAutoNum type="alphaLcPeriod"/>
            </a:pPr>
            <a:r>
              <a:rPr lang="en-US" sz="1600" smtClean="0"/>
              <a:t>True</a:t>
            </a:r>
          </a:p>
          <a:p>
            <a:pPr marL="465138" lvl="1" indent="-228600" eaLnBrk="1" hangingPunct="1">
              <a:buFont typeface="Calibri" pitchFamily="34" charset="0"/>
              <a:buAutoNum type="alphaLcPeriod"/>
            </a:pPr>
            <a:r>
              <a:rPr lang="en-US" sz="1600" smtClean="0"/>
              <a:t>False</a:t>
            </a:r>
          </a:p>
          <a:p>
            <a:pPr marL="227013" indent="-227013" eaLnBrk="1" hangingPunct="1">
              <a:spcBef>
                <a:spcPts val="600"/>
              </a:spcBef>
              <a:buFont typeface="Calibri" pitchFamily="34" charset="0"/>
              <a:buAutoNum type="arabicPeriod"/>
            </a:pPr>
            <a:r>
              <a:rPr lang="en-US" sz="1600" smtClean="0"/>
              <a:t>A review of thirteen acceptability studies conducted in nine countries in sub-Saharan Africa reported that most communities want safe, affordable male circumcision services to be available.</a:t>
            </a:r>
          </a:p>
          <a:p>
            <a:pPr marL="465138" lvl="1" indent="-228600" eaLnBrk="1" hangingPunct="1">
              <a:buFont typeface="Calibri" pitchFamily="34" charset="0"/>
              <a:buAutoNum type="alphaLcPeriod"/>
            </a:pPr>
            <a:r>
              <a:rPr lang="en-US" sz="1600" smtClean="0"/>
              <a:t>True</a:t>
            </a:r>
          </a:p>
          <a:p>
            <a:pPr marL="465138" lvl="1" indent="-228600" eaLnBrk="1" hangingPunct="1">
              <a:buFont typeface="Calibri" pitchFamily="34" charset="0"/>
              <a:buAutoNum type="alphaLcPeriod"/>
            </a:pPr>
            <a:r>
              <a:rPr lang="en-US" sz="1600" smtClean="0"/>
              <a:t>False</a:t>
            </a:r>
            <a:r>
              <a:rPr lang="en-US" sz="1400" smtClean="0"/>
              <a:t/>
            </a:r>
            <a:br>
              <a:rPr lang="en-US" sz="1400" smtClean="0"/>
            </a:br>
            <a:r>
              <a:rPr lang="en-US" sz="1400" smtClean="0"/>
              <a:t/>
            </a:r>
            <a:br>
              <a:rPr lang="en-US" sz="1400" smtClean="0"/>
            </a:br>
            <a:endParaRPr lang="en-US" sz="1400" smtClean="0"/>
          </a:p>
        </p:txBody>
      </p:sp>
      <p:sp>
        <p:nvSpPr>
          <p:cNvPr id="16388" name="Content Placeholder 4"/>
          <p:cNvSpPr>
            <a:spLocks noGrp="1"/>
          </p:cNvSpPr>
          <p:nvPr>
            <p:ph sz="quarter" idx="4"/>
          </p:nvPr>
        </p:nvSpPr>
        <p:spPr/>
        <p:txBody>
          <a:bodyPr/>
          <a:lstStyle/>
          <a:p>
            <a:pPr marL="228600" indent="-228600" eaLnBrk="1" hangingPunct="1">
              <a:buFont typeface="Calibri" pitchFamily="34" charset="0"/>
              <a:buAutoNum type="arabicPeriod" startAt="3"/>
            </a:pPr>
            <a:r>
              <a:rPr lang="en-US" sz="1600" smtClean="0"/>
              <a:t>Factors that contributed to acceptability and client satisfaction in the Orange Farm male circumcision roll-out included all of the following EXCEPT:</a:t>
            </a:r>
          </a:p>
          <a:p>
            <a:pPr marL="465138" lvl="1" indent="-238125" eaLnBrk="1" hangingPunct="1">
              <a:buFont typeface="Calibri" pitchFamily="34" charset="0"/>
              <a:buAutoNum type="alphaLcPeriod"/>
            </a:pPr>
            <a:r>
              <a:rPr lang="en-US" sz="1600" smtClean="0"/>
              <a:t>Free circumcision services for males 15 years and older</a:t>
            </a:r>
          </a:p>
          <a:p>
            <a:pPr marL="465138" lvl="1" indent="-238125" eaLnBrk="1" hangingPunct="1">
              <a:buFont typeface="Calibri" pitchFamily="34" charset="0"/>
              <a:buAutoNum type="alphaLcPeriod"/>
            </a:pPr>
            <a:r>
              <a:rPr lang="en-US" sz="1600" smtClean="0"/>
              <a:t>Male circumcision performed by trained medical circumcisers</a:t>
            </a:r>
          </a:p>
          <a:p>
            <a:pPr marL="465138" lvl="1" indent="-238125" eaLnBrk="1" hangingPunct="1">
              <a:buFont typeface="Calibri" pitchFamily="34" charset="0"/>
              <a:buAutoNum type="alphaLcPeriod"/>
            </a:pPr>
            <a:r>
              <a:rPr lang="en-US" sz="1600" smtClean="0"/>
              <a:t> Wait lists for services</a:t>
            </a:r>
          </a:p>
          <a:p>
            <a:pPr marL="465138" lvl="1" indent="-238125" eaLnBrk="1" hangingPunct="1">
              <a:buFont typeface="Calibri" pitchFamily="34" charset="0"/>
              <a:buAutoNum type="alphaLcPeriod"/>
            </a:pPr>
            <a:r>
              <a:rPr lang="en-US" sz="1600" smtClean="0"/>
              <a:t>Saturday appointments</a:t>
            </a:r>
          </a:p>
          <a:p>
            <a:pPr marL="465138" lvl="1" indent="-238125" eaLnBrk="1" hangingPunct="1">
              <a:buFont typeface="Calibri" pitchFamily="34" charset="0"/>
              <a:buAutoNum type="alphaLcPeriod"/>
            </a:pPr>
            <a:r>
              <a:rPr lang="en-US" sz="1600" smtClean="0"/>
              <a:t>Flexible operating hours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smtClean="0"/>
              <a:t>Assessing the Acceptability of MC </a:t>
            </a:r>
          </a:p>
        </p:txBody>
      </p:sp>
      <p:sp>
        <p:nvSpPr>
          <p:cNvPr id="18434" name="Content Placeholder 2"/>
          <p:cNvSpPr>
            <a:spLocks noGrp="1"/>
          </p:cNvSpPr>
          <p:nvPr>
            <p:ph idx="1"/>
          </p:nvPr>
        </p:nvSpPr>
        <p:spPr>
          <a:xfrm>
            <a:off x="228600" y="1447800"/>
            <a:ext cx="8686800" cy="3376613"/>
          </a:xfrm>
        </p:spPr>
        <p:txBody>
          <a:bodyPr/>
          <a:lstStyle/>
          <a:p>
            <a:pPr marL="0" indent="0" eaLnBrk="1" hangingPunct="1">
              <a:lnSpc>
                <a:spcPct val="80000"/>
              </a:lnSpc>
              <a:spcBef>
                <a:spcPct val="50000"/>
              </a:spcBef>
              <a:buFont typeface="Wingdings" pitchFamily="2" charset="2"/>
              <a:buNone/>
            </a:pPr>
            <a:r>
              <a:rPr lang="en-US" sz="2000" smtClean="0"/>
              <a:t>When introducing or expanding male circumcision (MC) HIV prevention services, program managers will need to consider the question: “</a:t>
            </a:r>
            <a:r>
              <a:rPr lang="en-US" sz="2000" b="1" i="1" smtClean="0"/>
              <a:t>Why would people want medical male circumcision (MC).”</a:t>
            </a:r>
            <a:endParaRPr lang="en-US" sz="2000" smtClean="0"/>
          </a:p>
          <a:p>
            <a:pPr marL="0" indent="0" eaLnBrk="1" hangingPunct="1">
              <a:lnSpc>
                <a:spcPct val="80000"/>
              </a:lnSpc>
              <a:spcBef>
                <a:spcPct val="50000"/>
              </a:spcBef>
              <a:buFont typeface="Wingdings" pitchFamily="2" charset="2"/>
              <a:buNone/>
            </a:pPr>
            <a:r>
              <a:rPr lang="en-US" sz="2000" smtClean="0"/>
              <a:t>First, it is important to determine the existing acceptability of MC. This can be done as part of a process of community dialog and public education.</a:t>
            </a:r>
          </a:p>
          <a:p>
            <a:pPr marL="0" indent="0" eaLnBrk="1" hangingPunct="1">
              <a:lnSpc>
                <a:spcPct val="80000"/>
              </a:lnSpc>
              <a:spcBef>
                <a:spcPct val="50000"/>
              </a:spcBef>
              <a:buFont typeface="Wingdings" pitchFamily="2" charset="2"/>
              <a:buNone/>
            </a:pPr>
            <a:r>
              <a:rPr lang="en-US" sz="2000" smtClean="0"/>
              <a:t>In many countries the practice (or non-practice) of MC is traditionally accepted and deeply embedded in the religion or culture. Where MC is traditionally practiced, it is often associated with a "rite of passage" into manhood and is sometimes celebrated by the community. In places where it is not traditionally practiced, MC may face long-standing cultural opposition.</a:t>
            </a:r>
          </a:p>
          <a:p>
            <a:pPr marL="0" indent="0" eaLnBrk="1" hangingPunct="1">
              <a:lnSpc>
                <a:spcPct val="80000"/>
              </a:lnSpc>
              <a:spcBef>
                <a:spcPct val="50000"/>
              </a:spcBef>
              <a:buFont typeface="Wingdings" pitchFamily="2" charset="2"/>
              <a:buNone/>
            </a:pPr>
            <a:endParaRPr lang="en-US" sz="1200" i="1" smtClean="0"/>
          </a:p>
          <a:p>
            <a:pPr marL="0" indent="0" eaLnBrk="1" hangingPunct="1">
              <a:lnSpc>
                <a:spcPct val="80000"/>
              </a:lnSpc>
              <a:spcBef>
                <a:spcPct val="50000"/>
              </a:spcBef>
              <a:buFont typeface="Wingdings" pitchFamily="2" charset="2"/>
              <a:buNone/>
            </a:pPr>
            <a:r>
              <a:rPr lang="en-US" sz="1200" i="1" smtClean="0"/>
              <a:t>Source</a:t>
            </a:r>
            <a:r>
              <a:rPr lang="en-US" sz="1200" smtClean="0"/>
              <a:t>: UNAIDS 2008a</a:t>
            </a:r>
          </a:p>
        </p:txBody>
      </p:sp>
      <p:sp>
        <p:nvSpPr>
          <p:cNvPr id="18435" name="Text Box 5"/>
          <p:cNvSpPr txBox="1">
            <a:spLocks noChangeArrowheads="1"/>
          </p:cNvSpPr>
          <p:nvPr/>
        </p:nvSpPr>
        <p:spPr bwMode="auto">
          <a:xfrm>
            <a:off x="762000" y="1219200"/>
            <a:ext cx="7620000" cy="369888"/>
          </a:xfrm>
          <a:prstGeom prst="rect">
            <a:avLst/>
          </a:prstGeom>
          <a:noFill/>
          <a:ln w="9525">
            <a:noFill/>
            <a:miter lim="800000"/>
            <a:headEnd/>
            <a:tailEnd/>
          </a:ln>
        </p:spPr>
        <p:txBody>
          <a:bodyPr>
            <a:spAutoFit/>
          </a:bodyPr>
          <a:lstStyle/>
          <a:p>
            <a:pPr>
              <a:spcBef>
                <a:spcPct val="50000"/>
              </a:spcBef>
            </a:pPr>
            <a:endParaRPr lang="en-US">
              <a:latin typeface="Calibri" pitchFamily="34" charset="0"/>
            </a:endParaRPr>
          </a:p>
        </p:txBody>
      </p:sp>
      <p:sp>
        <p:nvSpPr>
          <p:cNvPr id="18436" name="Text Box 6"/>
          <p:cNvSpPr txBox="1">
            <a:spLocks noChangeArrowheads="1"/>
          </p:cNvSpPr>
          <p:nvPr/>
        </p:nvSpPr>
        <p:spPr bwMode="auto">
          <a:xfrm>
            <a:off x="381000" y="5029200"/>
            <a:ext cx="8458200" cy="915988"/>
          </a:xfrm>
          <a:prstGeom prst="rect">
            <a:avLst/>
          </a:prstGeom>
          <a:solidFill>
            <a:srgbClr val="FFE6B7"/>
          </a:solidFill>
          <a:ln w="9525">
            <a:solidFill>
              <a:schemeClr val="tx1"/>
            </a:solidFill>
            <a:miter lim="800000"/>
            <a:headEnd/>
            <a:tailEnd/>
          </a:ln>
        </p:spPr>
        <p:txBody>
          <a:bodyPr>
            <a:spAutoFit/>
          </a:bodyPr>
          <a:lstStyle/>
          <a:p>
            <a:pPr>
              <a:spcBef>
                <a:spcPct val="50000"/>
              </a:spcBef>
            </a:pPr>
            <a:r>
              <a:rPr lang="en-US" sz="2000" b="1">
                <a:latin typeface="Calibri" pitchFamily="34" charset="0"/>
              </a:rPr>
              <a:t>Highlights: Assessing MC acceptability is particularly important in regions where no tradition of MC exists.</a:t>
            </a:r>
            <a:r>
              <a:rPr lang="en-US" b="1"/>
              <a:t> </a:t>
            </a:r>
          </a:p>
          <a:p>
            <a:pPr>
              <a:spcBef>
                <a:spcPct val="50000"/>
              </a:spcBef>
            </a:pPr>
            <a:r>
              <a:rPr lang="en-US" sz="900" i="1">
                <a:latin typeface="Calibri" pitchFamily="34" charset="0"/>
              </a:rPr>
              <a:t>Source: </a:t>
            </a:r>
            <a:r>
              <a:rPr lang="en-US" sz="900">
                <a:latin typeface="Calibri" pitchFamily="34" charset="0"/>
              </a:rPr>
              <a:t>UNAIDS 2008a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idx="4294967295"/>
          </p:nvPr>
        </p:nvSpPr>
        <p:spPr>
          <a:xfrm>
            <a:off x="257175" y="655638"/>
            <a:ext cx="8229600" cy="639762"/>
          </a:xfrm>
        </p:spPr>
        <p:txBody>
          <a:bodyPr/>
          <a:lstStyle/>
          <a:p>
            <a:pPr eaLnBrk="1" hangingPunct="1"/>
            <a:r>
              <a:rPr lang="en-US" sz="3000" smtClean="0"/>
              <a:t>Assessing the Acceptability of MC (continued)</a:t>
            </a:r>
            <a:r>
              <a:rPr lang="en-US" sz="3600" smtClean="0"/>
              <a:t> </a:t>
            </a:r>
          </a:p>
        </p:txBody>
      </p:sp>
      <p:sp>
        <p:nvSpPr>
          <p:cNvPr id="20482" name="Text Box 4"/>
          <p:cNvSpPr txBox="1">
            <a:spLocks noChangeArrowheads="1"/>
          </p:cNvSpPr>
          <p:nvPr/>
        </p:nvSpPr>
        <p:spPr bwMode="auto">
          <a:xfrm>
            <a:off x="609600" y="1524000"/>
            <a:ext cx="7620000" cy="366713"/>
          </a:xfrm>
          <a:prstGeom prst="rect">
            <a:avLst/>
          </a:prstGeom>
          <a:noFill/>
          <a:ln w="9525">
            <a:noFill/>
            <a:miter lim="800000"/>
            <a:headEnd/>
            <a:tailEnd/>
          </a:ln>
        </p:spPr>
        <p:txBody>
          <a:bodyPr>
            <a:spAutoFit/>
          </a:bodyPr>
          <a:lstStyle/>
          <a:p>
            <a:pPr>
              <a:spcBef>
                <a:spcPct val="50000"/>
              </a:spcBef>
            </a:pPr>
            <a:endParaRPr lang="en-US"/>
          </a:p>
        </p:txBody>
      </p:sp>
      <p:sp>
        <p:nvSpPr>
          <p:cNvPr id="20483" name="Text Box 5"/>
          <p:cNvSpPr txBox="1">
            <a:spLocks noChangeArrowheads="1"/>
          </p:cNvSpPr>
          <p:nvPr/>
        </p:nvSpPr>
        <p:spPr bwMode="auto">
          <a:xfrm>
            <a:off x="307975" y="1524000"/>
            <a:ext cx="8382000" cy="2957513"/>
          </a:xfrm>
          <a:prstGeom prst="rect">
            <a:avLst/>
          </a:prstGeom>
          <a:noFill/>
          <a:ln w="9525">
            <a:noFill/>
            <a:miter lim="800000"/>
            <a:headEnd/>
            <a:tailEnd/>
          </a:ln>
        </p:spPr>
        <p:txBody>
          <a:bodyPr>
            <a:spAutoFit/>
          </a:bodyPr>
          <a:lstStyle/>
          <a:p>
            <a:pPr>
              <a:spcBef>
                <a:spcPct val="50000"/>
              </a:spcBef>
            </a:pPr>
            <a:r>
              <a:rPr lang="en-US" sz="2000">
                <a:latin typeface="Calibri" pitchFamily="34" charset="0"/>
              </a:rPr>
              <a:t>People will need to be informed about the new evidence that connects medical MC and reduced risk of HIV acquisition in men so that they can make informed decisions about the acceptability of this practice in their communities.</a:t>
            </a:r>
          </a:p>
          <a:p>
            <a:pPr>
              <a:spcBef>
                <a:spcPct val="50000"/>
              </a:spcBef>
            </a:pPr>
            <a:r>
              <a:rPr lang="en-US" sz="2000">
                <a:latin typeface="Calibri" pitchFamily="34" charset="0"/>
              </a:rPr>
              <a:t>Even in cultures where traditional MC is not currently practiced, the new scientific evidence of medical MC's protection against female-to-male HIV transmission, along with MC's other health benefits, can create demand for medical MC.</a:t>
            </a:r>
          </a:p>
          <a:p>
            <a:pPr>
              <a:spcBef>
                <a:spcPct val="50000"/>
              </a:spcBef>
            </a:pPr>
            <a:r>
              <a:rPr lang="en-US" sz="1200" i="1">
                <a:latin typeface="Calibri" pitchFamily="34" charset="0"/>
              </a:rPr>
              <a:t>Source</a:t>
            </a:r>
            <a:r>
              <a:rPr lang="en-US" sz="1200">
                <a:latin typeface="Calibri" pitchFamily="34" charset="0"/>
              </a:rPr>
              <a:t>: UNAIDS 2008a</a:t>
            </a:r>
          </a:p>
        </p:txBody>
      </p:sp>
      <p:sp>
        <p:nvSpPr>
          <p:cNvPr id="20484" name="Text Box 5"/>
          <p:cNvSpPr txBox="1">
            <a:spLocks noChangeArrowheads="1"/>
          </p:cNvSpPr>
          <p:nvPr/>
        </p:nvSpPr>
        <p:spPr bwMode="auto">
          <a:xfrm>
            <a:off x="381000" y="4876800"/>
            <a:ext cx="8308975" cy="1154113"/>
          </a:xfrm>
          <a:prstGeom prst="rect">
            <a:avLst/>
          </a:prstGeom>
          <a:solidFill>
            <a:srgbClr val="FFE6B7"/>
          </a:solidFill>
          <a:ln w="9525">
            <a:solidFill>
              <a:schemeClr val="tx1"/>
            </a:solidFill>
            <a:miter lim="800000"/>
            <a:headEnd/>
            <a:tailEnd/>
          </a:ln>
        </p:spPr>
        <p:txBody>
          <a:bodyPr>
            <a:spAutoFit/>
          </a:bodyPr>
          <a:lstStyle/>
          <a:p>
            <a:r>
              <a:rPr lang="en-US" sz="2000" b="1">
                <a:latin typeface="Calibri" pitchFamily="34" charset="0"/>
              </a:rPr>
              <a:t>Highlights: In places where religious and traditional leaders currently provide MC, they should be engaged in the development of law, policy, and programs for medical MC.</a:t>
            </a:r>
            <a:r>
              <a:rPr lang="en-US">
                <a:latin typeface="Calibri" pitchFamily="34" charset="0"/>
              </a:rPr>
              <a:t> </a:t>
            </a:r>
          </a:p>
          <a:p>
            <a:r>
              <a:rPr lang="en-US" sz="900" i="1">
                <a:latin typeface="Calibri" pitchFamily="34" charset="0"/>
              </a:rPr>
              <a:t>Source</a:t>
            </a:r>
            <a:r>
              <a:rPr lang="en-US" sz="900">
                <a:latin typeface="Calibri" pitchFamily="34" charset="0"/>
              </a:rPr>
              <a:t>: UNAIDS 2008a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a:xfrm>
            <a:off x="301625" y="349250"/>
            <a:ext cx="8685213" cy="1143000"/>
          </a:xfrm>
        </p:spPr>
        <p:txBody>
          <a:bodyPr/>
          <a:lstStyle/>
          <a:p>
            <a:pPr eaLnBrk="1" hangingPunct="1"/>
            <a:r>
              <a:rPr lang="en-US" sz="2400" smtClean="0"/>
              <a:t>Percentages of Uncircumcised Men Willing to Be Circumcised: Eight Studies from Six sub-Saharan African Countries </a:t>
            </a:r>
          </a:p>
        </p:txBody>
      </p:sp>
      <p:pic>
        <p:nvPicPr>
          <p:cNvPr id="22530" name="Content Placeholder 3"/>
          <p:cNvPicPr>
            <a:picLocks noGrp="1" noChangeAspect="1"/>
          </p:cNvPicPr>
          <p:nvPr>
            <p:ph idx="1"/>
          </p:nvPr>
        </p:nvPicPr>
        <p:blipFill>
          <a:blip r:embed="rId3"/>
          <a:srcRect/>
          <a:stretch>
            <a:fillRect/>
          </a:stretch>
        </p:blipFill>
        <p:spPr>
          <a:xfrm>
            <a:off x="276225" y="1828800"/>
            <a:ext cx="5486400" cy="3292475"/>
          </a:xfrm>
        </p:spPr>
      </p:pic>
      <p:sp>
        <p:nvSpPr>
          <p:cNvPr id="22531" name="TextBox 4"/>
          <p:cNvSpPr txBox="1">
            <a:spLocks noChangeArrowheads="1"/>
          </p:cNvSpPr>
          <p:nvPr/>
        </p:nvSpPr>
        <p:spPr bwMode="auto">
          <a:xfrm>
            <a:off x="171450" y="5334000"/>
            <a:ext cx="5181600" cy="501650"/>
          </a:xfrm>
          <a:prstGeom prst="rect">
            <a:avLst/>
          </a:prstGeom>
          <a:noFill/>
          <a:ln w="9525">
            <a:noFill/>
            <a:miter lim="800000"/>
            <a:headEnd/>
            <a:tailEnd/>
          </a:ln>
        </p:spPr>
        <p:txBody>
          <a:bodyPr>
            <a:spAutoFit/>
          </a:bodyPr>
          <a:lstStyle/>
          <a:p>
            <a:r>
              <a:rPr lang="en-US" sz="900" i="1">
                <a:latin typeface="Calibri" pitchFamily="34" charset="0"/>
              </a:rPr>
              <a:t>Sources</a:t>
            </a:r>
            <a:r>
              <a:rPr lang="en-US" sz="900">
                <a:latin typeface="Calibri" pitchFamily="34" charset="0"/>
              </a:rPr>
              <a:t>: Bailey, Neema, and Othieno 1999; Halperin et al. 2005; Scott, Weiss, and Viljoen 2005; Tsela and Halperin 2006; Rain-Taljaard et al. 2003; Kebaabetswe et al. 2003; Mattson et al. 2005; Lagarde et al. 2003 in Westercamp and Bailey 2007</a:t>
            </a:r>
          </a:p>
        </p:txBody>
      </p:sp>
      <p:sp>
        <p:nvSpPr>
          <p:cNvPr id="22532" name="Text Box 5"/>
          <p:cNvSpPr txBox="1">
            <a:spLocks noChangeArrowheads="1"/>
          </p:cNvSpPr>
          <p:nvPr/>
        </p:nvSpPr>
        <p:spPr bwMode="auto">
          <a:xfrm>
            <a:off x="5791200" y="1509713"/>
            <a:ext cx="2971800" cy="4760912"/>
          </a:xfrm>
          <a:prstGeom prst="rect">
            <a:avLst/>
          </a:prstGeom>
          <a:noFill/>
          <a:ln w="9525">
            <a:noFill/>
            <a:miter lim="800000"/>
            <a:headEnd/>
            <a:tailEnd/>
          </a:ln>
        </p:spPr>
        <p:txBody>
          <a:bodyPr>
            <a:spAutoFit/>
          </a:bodyPr>
          <a:lstStyle/>
          <a:p>
            <a:r>
              <a:rPr lang="en-US">
                <a:latin typeface="Calibri" pitchFamily="34" charset="0"/>
              </a:rPr>
              <a:t>The graph shows results from eight studies* conducted in six sub-Saharan African countries.</a:t>
            </a:r>
          </a:p>
          <a:p>
            <a:endParaRPr lang="en-US">
              <a:latin typeface="Calibri" pitchFamily="34" charset="0"/>
            </a:endParaRPr>
          </a:p>
          <a:p>
            <a:r>
              <a:rPr lang="en-US">
                <a:latin typeface="Calibri" pitchFamily="34" charset="0"/>
              </a:rPr>
              <a:t>An average of 55% of uncircumcised men reported that they would be willing to be circumcised.</a:t>
            </a:r>
          </a:p>
          <a:p>
            <a:endParaRPr lang="en-US">
              <a:latin typeface="Calibri" pitchFamily="34" charset="0"/>
            </a:endParaRPr>
          </a:p>
          <a:p>
            <a:r>
              <a:rPr lang="en-US">
                <a:latin typeface="Calibri" pitchFamily="34" charset="0"/>
              </a:rPr>
              <a:t>*</a:t>
            </a:r>
            <a:r>
              <a:rPr lang="en-US" b="1" i="1">
                <a:latin typeface="Calibri" pitchFamily="34" charset="0"/>
              </a:rPr>
              <a:t>All of these studies were conducted before</a:t>
            </a:r>
            <a:r>
              <a:rPr lang="en-US">
                <a:latin typeface="Calibri" pitchFamily="34" charset="0"/>
              </a:rPr>
              <a:t> the three randomized controlled trials (RCTs) proved medical MC's ability to reduce female-to-male HIV transmission by approximately 60%.</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228600" y="457200"/>
            <a:ext cx="8685213" cy="1143000"/>
          </a:xfrm>
        </p:spPr>
        <p:txBody>
          <a:bodyPr/>
          <a:lstStyle/>
          <a:p>
            <a:pPr eaLnBrk="1" hangingPunct="1"/>
            <a:r>
              <a:rPr lang="en-US" smtClean="0"/>
              <a:t>Under What Conditions Would Uncircumcised Men Agree to be Circumcised?</a:t>
            </a:r>
          </a:p>
        </p:txBody>
      </p:sp>
      <p:sp>
        <p:nvSpPr>
          <p:cNvPr id="24578" name="Content Placeholder 2"/>
          <p:cNvSpPr>
            <a:spLocks noGrp="1"/>
          </p:cNvSpPr>
          <p:nvPr>
            <p:ph idx="1"/>
          </p:nvPr>
        </p:nvSpPr>
        <p:spPr>
          <a:xfrm>
            <a:off x="914400" y="2133600"/>
            <a:ext cx="7086600" cy="3048000"/>
          </a:xfrm>
        </p:spPr>
        <p:txBody>
          <a:bodyPr/>
          <a:lstStyle/>
          <a:p>
            <a:pPr marL="0" indent="0" eaLnBrk="1" hangingPunct="1">
              <a:buFont typeface="Wingdings" pitchFamily="2" charset="2"/>
              <a:buNone/>
            </a:pPr>
            <a:r>
              <a:rPr lang="en-US" sz="2200" smtClean="0"/>
              <a:t>Based on eight sub-Saharan Africa studies, conditions for MC acceptability among uncircumcised men were:</a:t>
            </a:r>
          </a:p>
          <a:p>
            <a:pPr marL="342900" lvl="1" indent="-228600" eaLnBrk="1" hangingPunct="1">
              <a:buSzPct val="110000"/>
            </a:pPr>
            <a:r>
              <a:rPr lang="en-US" sz="2000" b="1" i="1" smtClean="0"/>
              <a:t>Safety</a:t>
            </a:r>
          </a:p>
          <a:p>
            <a:pPr marL="342900" lvl="1" indent="-228600" eaLnBrk="1" hangingPunct="1"/>
            <a:r>
              <a:rPr lang="en-US" sz="2000" b="1" i="1" smtClean="0"/>
              <a:t>Low cost</a:t>
            </a:r>
          </a:p>
          <a:p>
            <a:pPr marL="342900" lvl="1" indent="-228600" eaLnBrk="1" hangingPunct="1"/>
            <a:r>
              <a:rPr lang="en-US" sz="2000" b="1" i="1" smtClean="0"/>
              <a:t>Protection against sexually transmitted infections (STIs) and HIV</a:t>
            </a:r>
          </a:p>
          <a:p>
            <a:pPr marL="342900" lvl="1" indent="-228600" eaLnBrk="1" hangingPunct="1"/>
            <a:r>
              <a:rPr lang="en-US" sz="2000" b="1" i="1" smtClean="0"/>
              <a:t>Minimal pain</a:t>
            </a:r>
            <a:endParaRPr lang="en-US" sz="800" smtClean="0"/>
          </a:p>
          <a:p>
            <a:pPr marL="0" indent="0" eaLnBrk="1" hangingPunct="1">
              <a:buFont typeface="Wingdings" pitchFamily="2" charset="2"/>
              <a:buNone/>
            </a:pPr>
            <a:endParaRPr lang="en-US" sz="900" i="1" smtClean="0"/>
          </a:p>
          <a:p>
            <a:pPr marL="0" indent="0" eaLnBrk="1" hangingPunct="1">
              <a:buFont typeface="Wingdings" pitchFamily="2" charset="2"/>
              <a:buNone/>
            </a:pPr>
            <a:r>
              <a:rPr lang="en-US" sz="1200" i="1" smtClean="0"/>
              <a:t>Source</a:t>
            </a:r>
            <a:r>
              <a:rPr lang="en-US" sz="1200" smtClean="0"/>
              <a:t>: Westercamp and Bailey 2007</a:t>
            </a:r>
          </a:p>
          <a:p>
            <a:pPr marL="0" indent="0" eaLnBrk="1" hangingPunct="1"/>
            <a:endParaRPr lang="en-US" sz="12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a:xfrm>
            <a:off x="296863" y="304800"/>
            <a:ext cx="8685212" cy="914400"/>
          </a:xfrm>
        </p:spPr>
        <p:txBody>
          <a:bodyPr/>
          <a:lstStyle/>
          <a:p>
            <a:pPr eaLnBrk="1" hangingPunct="1"/>
            <a:r>
              <a:rPr lang="en-US" sz="3000" smtClean="0"/>
              <a:t>MC Acceptability in sub-Saharan Africa</a:t>
            </a:r>
          </a:p>
        </p:txBody>
      </p:sp>
      <p:pic>
        <p:nvPicPr>
          <p:cNvPr id="26626" name="Picture 1"/>
          <p:cNvPicPr>
            <a:picLocks noChangeAspect="1" noChangeArrowheads="1"/>
          </p:cNvPicPr>
          <p:nvPr/>
        </p:nvPicPr>
        <p:blipFill>
          <a:blip r:embed="rId3"/>
          <a:srcRect/>
          <a:stretch>
            <a:fillRect/>
          </a:stretch>
        </p:blipFill>
        <p:spPr bwMode="auto">
          <a:xfrm>
            <a:off x="349250" y="1066800"/>
            <a:ext cx="3716338" cy="4160838"/>
          </a:xfrm>
          <a:prstGeom prst="rect">
            <a:avLst/>
          </a:prstGeom>
          <a:noFill/>
          <a:ln w="9525">
            <a:noFill/>
            <a:miter lim="800000"/>
            <a:headEnd/>
            <a:tailEnd/>
          </a:ln>
        </p:spPr>
      </p:pic>
      <p:sp>
        <p:nvSpPr>
          <p:cNvPr id="26627" name="Text Box 4"/>
          <p:cNvSpPr txBox="1">
            <a:spLocks noChangeArrowheads="1"/>
          </p:cNvSpPr>
          <p:nvPr/>
        </p:nvSpPr>
        <p:spPr bwMode="auto">
          <a:xfrm>
            <a:off x="4779963" y="1277938"/>
            <a:ext cx="3886200" cy="3800475"/>
          </a:xfrm>
          <a:prstGeom prst="rect">
            <a:avLst/>
          </a:prstGeom>
          <a:noFill/>
          <a:ln w="9525">
            <a:noFill/>
            <a:miter lim="800000"/>
            <a:headEnd/>
            <a:tailEnd/>
          </a:ln>
        </p:spPr>
        <p:txBody>
          <a:bodyPr>
            <a:spAutoFit/>
          </a:bodyPr>
          <a:lstStyle/>
          <a:p>
            <a:pPr>
              <a:spcBef>
                <a:spcPct val="50000"/>
              </a:spcBef>
            </a:pPr>
            <a:r>
              <a:rPr lang="en-US">
                <a:latin typeface="Calibri" pitchFamily="34" charset="0"/>
              </a:rPr>
              <a:t>A review of thirteen acceptability studies* conducted in nine countries in sub-Saharan Africa reported that most communities want safe, affordable MC services to be available.</a:t>
            </a:r>
            <a:endParaRPr lang="en-US" i="1">
              <a:latin typeface="Calibri" pitchFamily="34" charset="0"/>
            </a:endParaRPr>
          </a:p>
          <a:p>
            <a:pPr>
              <a:spcBef>
                <a:spcPct val="50000"/>
              </a:spcBef>
            </a:pPr>
            <a:r>
              <a:rPr lang="en-US" i="1">
                <a:latin typeface="Calibri" pitchFamily="34" charset="0"/>
              </a:rPr>
              <a:t>*The thirteen acceptability studies reviewed were all conducted before the three RCTs proved medical MC's ability to reduce female-to-male HIV transmission by approximately 60%. It is likely that acceptability will be even higher now that the HIV prevention benefit has been proven.</a:t>
            </a:r>
            <a:endParaRPr lang="en-US">
              <a:latin typeface="Calibri" pitchFamily="34" charset="0"/>
            </a:endParaRPr>
          </a:p>
        </p:txBody>
      </p:sp>
      <p:sp>
        <p:nvSpPr>
          <p:cNvPr id="26628" name="Text Box 5"/>
          <p:cNvSpPr txBox="1">
            <a:spLocks noChangeArrowheads="1"/>
          </p:cNvSpPr>
          <p:nvPr/>
        </p:nvSpPr>
        <p:spPr bwMode="auto">
          <a:xfrm>
            <a:off x="381000" y="5332413"/>
            <a:ext cx="3886200" cy="230187"/>
          </a:xfrm>
          <a:prstGeom prst="rect">
            <a:avLst/>
          </a:prstGeom>
          <a:noFill/>
          <a:ln w="9525">
            <a:noFill/>
            <a:miter lim="800000"/>
            <a:headEnd/>
            <a:tailEnd/>
          </a:ln>
        </p:spPr>
        <p:txBody>
          <a:bodyPr>
            <a:spAutoFit/>
          </a:bodyPr>
          <a:lstStyle/>
          <a:p>
            <a:r>
              <a:rPr lang="en-US" sz="900" i="1">
                <a:latin typeface="Calibri" pitchFamily="34" charset="0"/>
              </a:rPr>
              <a:t>Source</a:t>
            </a:r>
            <a:r>
              <a:rPr lang="en-US" sz="900">
                <a:latin typeface="Calibri" pitchFamily="34" charset="0"/>
              </a:rPr>
              <a:t>: Westercamp and Bailey 2007</a:t>
            </a:r>
          </a:p>
        </p:txBody>
      </p:sp>
      <p:sp>
        <p:nvSpPr>
          <p:cNvPr id="26629" name="Text Box 6"/>
          <p:cNvSpPr txBox="1">
            <a:spLocks noChangeArrowheads="1"/>
          </p:cNvSpPr>
          <p:nvPr/>
        </p:nvSpPr>
        <p:spPr bwMode="auto">
          <a:xfrm>
            <a:off x="311150" y="5638800"/>
            <a:ext cx="8534400" cy="527050"/>
          </a:xfrm>
          <a:prstGeom prst="rect">
            <a:avLst/>
          </a:prstGeom>
          <a:solidFill>
            <a:srgbClr val="FFE6B7"/>
          </a:solidFill>
          <a:ln w="9525">
            <a:solidFill>
              <a:schemeClr val="tx1"/>
            </a:solidFill>
            <a:miter lim="800000"/>
            <a:headEnd/>
            <a:tailEnd/>
          </a:ln>
        </p:spPr>
        <p:txBody>
          <a:bodyPr>
            <a:spAutoFit/>
          </a:bodyPr>
          <a:lstStyle/>
          <a:p>
            <a:r>
              <a:rPr lang="en-US" sz="1400" b="1">
                <a:latin typeface="Calibri" pitchFamily="34" charset="0"/>
              </a:rPr>
              <a:t>Highlights: “Because the level of acceptability across the nine countries was quite consistent, additional acceptability studies that pose hypothetical questions to participants are unnecessary.”</a:t>
            </a:r>
            <a:r>
              <a:rPr lang="en-US" sz="1400">
                <a:latin typeface="Calibri" pitchFamily="34" charset="0"/>
              </a:rPr>
              <a:t> </a:t>
            </a:r>
            <a:r>
              <a:rPr lang="en-US" sz="900" i="1">
                <a:latin typeface="Calibri" pitchFamily="34" charset="0"/>
              </a:rPr>
              <a:t>Source</a:t>
            </a:r>
            <a:r>
              <a:rPr lang="en-US" sz="900">
                <a:latin typeface="Calibri" pitchFamily="34" charset="0"/>
              </a:rPr>
              <a:t>: Westercamp and Bailey 2007</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228600" y="533400"/>
            <a:ext cx="8685213" cy="1143000"/>
          </a:xfrm>
        </p:spPr>
        <p:txBody>
          <a:bodyPr/>
          <a:lstStyle/>
          <a:p>
            <a:pPr eaLnBrk="1" hangingPunct="1"/>
            <a:r>
              <a:rPr lang="en-US" sz="3000" smtClean="0"/>
              <a:t>The Way Services Are Delivered Influences MC Acceptability.</a:t>
            </a:r>
          </a:p>
        </p:txBody>
      </p:sp>
      <p:sp>
        <p:nvSpPr>
          <p:cNvPr id="28674" name="Content Placeholder 2"/>
          <p:cNvSpPr>
            <a:spLocks noGrp="1"/>
          </p:cNvSpPr>
          <p:nvPr>
            <p:ph idx="1"/>
          </p:nvPr>
        </p:nvSpPr>
        <p:spPr>
          <a:xfrm>
            <a:off x="762000" y="2362200"/>
            <a:ext cx="7391400" cy="3276600"/>
          </a:xfrm>
        </p:spPr>
        <p:txBody>
          <a:bodyPr/>
          <a:lstStyle/>
          <a:p>
            <a:pPr marL="342900" lvl="1" indent="-228600" eaLnBrk="1" hangingPunct="1">
              <a:spcBef>
                <a:spcPct val="50000"/>
              </a:spcBef>
              <a:buSzPct val="110000"/>
            </a:pPr>
            <a:r>
              <a:rPr lang="en-US" sz="2000" b="1" i="1" smtClean="0"/>
              <a:t>How services are delivered</a:t>
            </a:r>
            <a:r>
              <a:rPr lang="en-US" sz="2000" smtClean="0"/>
              <a:t> (Are services provided primarily by traditional or religious practitioners? Is medical MC readily available? Are services hygienic?)</a:t>
            </a:r>
          </a:p>
          <a:p>
            <a:pPr marL="342900" lvl="1" indent="-228600" eaLnBrk="1" hangingPunct="1">
              <a:spcBef>
                <a:spcPct val="50000"/>
              </a:spcBef>
              <a:buSzPct val="110000"/>
            </a:pPr>
            <a:r>
              <a:rPr lang="en-US" sz="2000" b="1" i="1" smtClean="0"/>
              <a:t>Flexibility</a:t>
            </a:r>
            <a:r>
              <a:rPr lang="en-US" sz="2000" smtClean="0"/>
              <a:t> in how programs and services are provided</a:t>
            </a:r>
          </a:p>
          <a:p>
            <a:pPr marL="342900" lvl="1" indent="-228600" eaLnBrk="1" hangingPunct="1">
              <a:spcBef>
                <a:spcPct val="50000"/>
              </a:spcBef>
              <a:buSzPct val="110000"/>
            </a:pPr>
            <a:r>
              <a:rPr lang="en-US" sz="2000" b="1" i="1" smtClean="0"/>
              <a:t>Respect for the individual's rights</a:t>
            </a:r>
            <a:r>
              <a:rPr lang="en-US" sz="2000" smtClean="0"/>
              <a:t> (Is MC carried out safely, voluntarily or with informed consent, and with access to appropriate follow-up care?)</a:t>
            </a:r>
            <a:endParaRPr lang="en-US" sz="1000" smtClean="0"/>
          </a:p>
        </p:txBody>
      </p:sp>
      <p:sp>
        <p:nvSpPr>
          <p:cNvPr id="28675" name="Text Box 4"/>
          <p:cNvSpPr txBox="1">
            <a:spLocks noChangeArrowheads="1"/>
          </p:cNvSpPr>
          <p:nvPr/>
        </p:nvSpPr>
        <p:spPr bwMode="auto">
          <a:xfrm>
            <a:off x="838200" y="5119688"/>
            <a:ext cx="3276600" cy="366712"/>
          </a:xfrm>
          <a:prstGeom prst="rect">
            <a:avLst/>
          </a:prstGeom>
          <a:noFill/>
          <a:ln w="9525">
            <a:noFill/>
            <a:miter lim="800000"/>
            <a:headEnd/>
            <a:tailEnd/>
          </a:ln>
        </p:spPr>
        <p:txBody>
          <a:bodyPr>
            <a:spAutoFit/>
          </a:bodyPr>
          <a:lstStyle/>
          <a:p>
            <a:pPr>
              <a:spcBef>
                <a:spcPct val="50000"/>
              </a:spcBef>
              <a:buClr>
                <a:schemeClr val="tx2"/>
              </a:buClr>
              <a:buSzPct val="110000"/>
              <a:buFont typeface="Wingdings" pitchFamily="2" charset="2"/>
              <a:buNone/>
            </a:pPr>
            <a:r>
              <a:rPr lang="en-US"/>
              <a:t> </a:t>
            </a:r>
            <a:r>
              <a:rPr lang="en-US" sz="1200" i="1">
                <a:latin typeface="Calibri" pitchFamily="34" charset="0"/>
              </a:rPr>
              <a:t>Source</a:t>
            </a:r>
            <a:r>
              <a:rPr lang="en-US" sz="1200">
                <a:latin typeface="Calibri" pitchFamily="34" charset="0"/>
              </a:rPr>
              <a:t>: UNAIDS 2008a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p:cNvSpPr>
          <p:nvPr>
            <p:ph type="title"/>
          </p:nvPr>
        </p:nvSpPr>
        <p:spPr>
          <a:xfrm>
            <a:off x="228600" y="381000"/>
            <a:ext cx="8685213" cy="1143000"/>
          </a:xfrm>
        </p:spPr>
        <p:txBody>
          <a:bodyPr rtlCol="0">
            <a:normAutofit fontScale="90000"/>
          </a:bodyPr>
          <a:lstStyle/>
          <a:p>
            <a:pPr eaLnBrk="1" fontAlgn="auto" hangingPunct="1">
              <a:spcAft>
                <a:spcPts val="0"/>
              </a:spcAft>
              <a:defRPr/>
            </a:pPr>
            <a:r>
              <a:rPr lang="en-US" dirty="0" smtClean="0"/>
              <a:t>Factors That Contributed to Acceptability and Client Satisfaction in the Orange Farm MC Roll-Out</a:t>
            </a:r>
          </a:p>
        </p:txBody>
      </p:sp>
      <p:sp>
        <p:nvSpPr>
          <p:cNvPr id="30722" name="Content Placeholder 2"/>
          <p:cNvSpPr>
            <a:spLocks noGrp="1"/>
          </p:cNvSpPr>
          <p:nvPr>
            <p:ph idx="1"/>
          </p:nvPr>
        </p:nvSpPr>
        <p:spPr>
          <a:xfrm>
            <a:off x="228600" y="1579563"/>
            <a:ext cx="8685213" cy="2078037"/>
          </a:xfrm>
        </p:spPr>
        <p:txBody>
          <a:bodyPr/>
          <a:lstStyle/>
          <a:p>
            <a:pPr marL="0" indent="0" eaLnBrk="1" hangingPunct="1">
              <a:lnSpc>
                <a:spcPct val="90000"/>
              </a:lnSpc>
              <a:spcBef>
                <a:spcPct val="50000"/>
              </a:spcBef>
              <a:buFont typeface="Wingdings" pitchFamily="2" charset="2"/>
              <a:buNone/>
            </a:pPr>
            <a:r>
              <a:rPr lang="en-US" sz="1800" smtClean="0"/>
              <a:t>In the rollout of adult/adolescent MC services in Orange Farm, South Africa, most participants reported high satisfaction with services. The Orange Farm MC roll-out:</a:t>
            </a:r>
          </a:p>
          <a:p>
            <a:pPr marL="342900" lvl="1" indent="-228600" eaLnBrk="1" hangingPunct="1">
              <a:lnSpc>
                <a:spcPct val="90000"/>
              </a:lnSpc>
              <a:spcBef>
                <a:spcPct val="50000"/>
              </a:spcBef>
              <a:buSzPct val="110000"/>
            </a:pPr>
            <a:r>
              <a:rPr lang="en-US" sz="1800" smtClean="0"/>
              <a:t>Offered free circumcision services for males 15 years and older performed by trained medical circumcisers</a:t>
            </a:r>
          </a:p>
          <a:p>
            <a:pPr marL="342900" lvl="1" indent="-228600" eaLnBrk="1" hangingPunct="1">
              <a:lnSpc>
                <a:spcPct val="90000"/>
              </a:lnSpc>
              <a:spcBef>
                <a:spcPct val="50000"/>
              </a:spcBef>
              <a:buSzPct val="110000"/>
            </a:pPr>
            <a:r>
              <a:rPr lang="en-US" sz="1800" smtClean="0"/>
              <a:t>Had no wait lists for services</a:t>
            </a:r>
          </a:p>
          <a:p>
            <a:pPr marL="342900" lvl="1" indent="-228600" eaLnBrk="1" hangingPunct="1">
              <a:lnSpc>
                <a:spcPct val="90000"/>
              </a:lnSpc>
              <a:spcBef>
                <a:spcPct val="50000"/>
              </a:spcBef>
              <a:buSzPct val="110000"/>
            </a:pPr>
            <a:r>
              <a:rPr lang="en-US" sz="1800" smtClean="0"/>
              <a:t>Offered Saturday appointments and flexible operating hours</a:t>
            </a:r>
            <a:endParaRPr lang="en-US" sz="1000" smtClean="0"/>
          </a:p>
        </p:txBody>
      </p:sp>
      <p:sp>
        <p:nvSpPr>
          <p:cNvPr id="30723" name="Text Box 5"/>
          <p:cNvSpPr txBox="1">
            <a:spLocks noChangeArrowheads="1"/>
          </p:cNvSpPr>
          <p:nvPr/>
        </p:nvSpPr>
        <p:spPr bwMode="auto">
          <a:xfrm>
            <a:off x="304800" y="5029200"/>
            <a:ext cx="8382000" cy="925513"/>
          </a:xfrm>
          <a:prstGeom prst="rect">
            <a:avLst/>
          </a:prstGeom>
          <a:solidFill>
            <a:srgbClr val="FFE6B7"/>
          </a:solidFill>
          <a:ln w="9525">
            <a:solidFill>
              <a:schemeClr val="tx1"/>
            </a:solidFill>
            <a:miter lim="800000"/>
            <a:headEnd/>
            <a:tailEnd/>
          </a:ln>
        </p:spPr>
        <p:txBody>
          <a:bodyPr>
            <a:spAutoFit/>
          </a:bodyPr>
          <a:lstStyle/>
          <a:p>
            <a:r>
              <a:rPr lang="en-US" b="1">
                <a:latin typeface="Calibri" pitchFamily="34" charset="0"/>
              </a:rPr>
              <a:t>You Decide . . .</a:t>
            </a:r>
            <a:endParaRPr lang="en-US">
              <a:latin typeface="Calibri" pitchFamily="34" charset="0"/>
            </a:endParaRPr>
          </a:p>
          <a:p>
            <a:r>
              <a:rPr lang="en-US" b="1">
                <a:latin typeface="Calibri" pitchFamily="34" charset="0"/>
              </a:rPr>
              <a:t>Can you list some features you might include in an MC program to assure community acceptability and increase client satisfaction?</a:t>
            </a:r>
          </a:p>
        </p:txBody>
      </p:sp>
      <p:sp>
        <p:nvSpPr>
          <p:cNvPr id="30724" name="Text Box 5"/>
          <p:cNvSpPr txBox="1">
            <a:spLocks noChangeArrowheads="1"/>
          </p:cNvSpPr>
          <p:nvPr/>
        </p:nvSpPr>
        <p:spPr bwMode="auto">
          <a:xfrm>
            <a:off x="152400" y="3703638"/>
            <a:ext cx="8763000" cy="898525"/>
          </a:xfrm>
          <a:prstGeom prst="rect">
            <a:avLst/>
          </a:prstGeom>
          <a:noFill/>
          <a:ln w="9525">
            <a:noFill/>
            <a:miter lim="800000"/>
            <a:headEnd/>
            <a:tailEnd/>
          </a:ln>
        </p:spPr>
        <p:txBody>
          <a:bodyPr>
            <a:spAutoFit/>
          </a:bodyPr>
          <a:lstStyle/>
          <a:p>
            <a:pPr marL="114300" lvl="1"/>
            <a:r>
              <a:rPr lang="en-US">
                <a:latin typeface="Calibri" pitchFamily="34" charset="0"/>
              </a:rPr>
              <a:t>Participants who missed their appointment day could receive services at a later date. The surgical team operates until all scheduled and unscheduled appointments are honored.</a:t>
            </a:r>
          </a:p>
          <a:p>
            <a:pPr>
              <a:lnSpc>
                <a:spcPct val="90000"/>
              </a:lnSpc>
              <a:spcBef>
                <a:spcPct val="50000"/>
              </a:spcBef>
              <a:buClr>
                <a:schemeClr val="tx2"/>
              </a:buClr>
              <a:buSzPct val="110000"/>
              <a:buFont typeface="Wingdings" pitchFamily="2" charset="2"/>
              <a:buNone/>
            </a:pPr>
            <a:r>
              <a:rPr lang="en-US" sz="1200" i="1">
                <a:latin typeface="Calibri" pitchFamily="34" charset="0"/>
              </a:rPr>
              <a:t>Source</a:t>
            </a:r>
            <a:r>
              <a:rPr lang="en-US" sz="1200">
                <a:latin typeface="Calibri" pitchFamily="34" charset="0"/>
              </a:rPr>
              <a:t>: Lissouba et al. 2010</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ESENTER_VERSION" val="6"/>
  <p:tag name="ARTICULATE_PROJECT_OPEN" val="0"/>
</p:tagLst>
</file>

<file path=ppt/theme/theme1.xml><?xml version="1.0" encoding="utf-8"?>
<a:theme xmlns:a="http://schemas.openxmlformats.org/drawingml/2006/main" name="MC">
  <a:themeElements>
    <a:clrScheme name="Global Health">
      <a:dk1>
        <a:sysClr val="windowText" lastClr="000000"/>
      </a:dk1>
      <a:lt1>
        <a:sysClr val="window" lastClr="FFFFFF"/>
      </a:lt1>
      <a:dk2>
        <a:srgbClr val="2B5354"/>
      </a:dk2>
      <a:lt2>
        <a:srgbClr val="E5D38F"/>
      </a:lt2>
      <a:accent1>
        <a:srgbClr val="336766"/>
      </a:accent1>
      <a:accent2>
        <a:srgbClr val="C96928"/>
      </a:accent2>
      <a:accent3>
        <a:srgbClr val="983520"/>
      </a:accent3>
      <a:accent4>
        <a:srgbClr val="557D7D"/>
      </a:accent4>
      <a:accent5>
        <a:srgbClr val="414388"/>
      </a:accent5>
      <a:accent6>
        <a:srgbClr val="FFE6B7"/>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MC</Template>
  <TotalTime>839</TotalTime>
  <Words>2060</Words>
  <Application>Microsoft Office PowerPoint</Application>
  <PresentationFormat>On-screen Show (4:3)</PresentationFormat>
  <Paragraphs>157</Paragraphs>
  <Slides>17</Slides>
  <Notes>17</Notes>
  <HiddenSlides>0</HiddenSlides>
  <MMClips>0</MMClips>
  <ScaleCrop>false</ScaleCrop>
  <HeadingPairs>
    <vt:vector size="6" baseType="variant">
      <vt:variant>
        <vt:lpstr>Fonts Used</vt:lpstr>
      </vt:variant>
      <vt:variant>
        <vt:i4>4</vt:i4>
      </vt:variant>
      <vt:variant>
        <vt:lpstr>Design Template</vt:lpstr>
      </vt:variant>
      <vt:variant>
        <vt:i4>2</vt:i4>
      </vt:variant>
      <vt:variant>
        <vt:lpstr>Slide Titles</vt:lpstr>
      </vt:variant>
      <vt:variant>
        <vt:i4>17</vt:i4>
      </vt:variant>
    </vt:vector>
  </HeadingPairs>
  <TitlesOfParts>
    <vt:vector size="23" baseType="lpstr">
      <vt:lpstr>Arial</vt:lpstr>
      <vt:lpstr>Garamond</vt:lpstr>
      <vt:lpstr>Calibri</vt:lpstr>
      <vt:lpstr>Wingdings</vt:lpstr>
      <vt:lpstr>MC</vt:lpstr>
      <vt:lpstr>MC</vt:lpstr>
      <vt:lpstr>Male Circumcision:  Policy &amp; Programming</vt:lpstr>
      <vt:lpstr>Knowledge Check</vt:lpstr>
      <vt:lpstr>Assessing the Acceptability of MC </vt:lpstr>
      <vt:lpstr>Assessing the Acceptability of MC (continued) </vt:lpstr>
      <vt:lpstr>Percentages of Uncircumcised Men Willing to Be Circumcised: Eight Studies from Six sub-Saharan African Countries </vt:lpstr>
      <vt:lpstr>Under What Conditions Would Uncircumcised Men Agree to be Circumcised?</vt:lpstr>
      <vt:lpstr>MC Acceptability in sub-Saharan Africa</vt:lpstr>
      <vt:lpstr>The Way Services Are Delivered Influences MC Acceptability.</vt:lpstr>
      <vt:lpstr>Factors That Contributed to Acceptability and Client Satisfaction in the Orange Farm MC Roll-Out</vt:lpstr>
      <vt:lpstr>Rapid Scale-Up in Kenya Demonstrates High MC Acceptability. </vt:lpstr>
      <vt:lpstr>Rapid Scale-Up in Kenya Demonstrates High MC Acceptability. (continued)</vt:lpstr>
      <vt:lpstr>Successes in the Field Demonstrate MC's Acceptability as Part of a Comprehensive HIV Prevention Package.</vt:lpstr>
      <vt:lpstr>Successes in the Field: Zambia</vt:lpstr>
      <vt:lpstr>Successes in the Field: Tanzania</vt:lpstr>
      <vt:lpstr>Successes in the Field: Swaziland</vt:lpstr>
      <vt:lpstr>Knowledge Recap</vt:lpstr>
      <vt:lpstr>Acceptability Knowledge Recap Answer Key</vt:lpstr>
    </vt:vector>
  </TitlesOfParts>
  <Company>Jhpiego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Male Circumcision:  Policy &amp; Programming</dc:title>
  <dc:creator>Trudy Conley</dc:creator>
  <cp:lastModifiedBy>JHPIEGO User</cp:lastModifiedBy>
  <cp:revision>82</cp:revision>
  <dcterms:created xsi:type="dcterms:W3CDTF">2011-05-04T19:03:04Z</dcterms:created>
  <dcterms:modified xsi:type="dcterms:W3CDTF">2011-07-26T22:19:19Z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UseProject">
    <vt:lpwstr>1</vt:lpwstr>
  </property>
  <property fmtid="{D5CDD505-2E9C-101B-9397-08002B2CF9AE}" pid="3" name="ArticulatePath">
    <vt:lpwstr>01_MC_Protect Against HIV</vt:lpwstr>
  </property>
  <property fmtid="{D5CDD505-2E9C-101B-9397-08002B2CF9AE}" pid="4" name="ArticulateGUID">
    <vt:lpwstr>2FFC182E-B2CF-4A14-9E5F-7051E3341FBE</vt:lpwstr>
  </property>
  <property fmtid="{D5CDD505-2E9C-101B-9397-08002B2CF9AE}" pid="5" name="ArticulateProjectFull">
    <vt:lpwstr>J:\PUBS\Chris\Male Circumcision PowerPoints\04_MC_Acceptability.ppta</vt:lpwstr>
  </property>
</Properties>
</file>