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7099300" cy="9398000"/>
  <p:custDataLst>
    <p:tags r:id="rId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gspOfczGNwAiUeY6ecoCCQ==" hashData="m1RW4nae/myv7qlY+vEhKqpM/Ng="/>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7C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02" d="100"/>
          <a:sy n="102" d="100"/>
        </p:scale>
        <p:origin x="-150" y="-84"/>
      </p:cViewPr>
      <p:guideLst>
        <p:guide orient="horz" pos="2160"/>
        <p:guide orient="horz" pos="4150"/>
        <p:guide pos="2880"/>
        <p:guide pos="5615"/>
        <p:guide pos="145"/>
      </p:guideLst>
    </p:cSldViewPr>
  </p:slideViewPr>
  <p:notesTextViewPr>
    <p:cViewPr>
      <p:scale>
        <a:sx n="1" d="1"/>
        <a:sy n="1" d="1"/>
      </p:scale>
      <p:origin x="0" y="0"/>
    </p:cViewPr>
  </p:notesTextViewPr>
  <p:notesViewPr>
    <p:cSldViewPr>
      <p:cViewPr varScale="1">
        <p:scale>
          <a:sx n="78" d="100"/>
          <a:sy n="78" d="100"/>
        </p:scale>
        <p:origin x="-1962" y="-84"/>
      </p:cViewPr>
      <p:guideLst>
        <p:guide orient="horz" pos="2960"/>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6575" cy="469900"/>
          </a:xfrm>
          <a:prstGeom prst="rect">
            <a:avLst/>
          </a:prstGeom>
          <a:noFill/>
          <a:ln w="9525">
            <a:noFill/>
            <a:miter lim="800000"/>
            <a:headEnd/>
            <a:tailEnd/>
          </a:ln>
        </p:spPr>
        <p:txBody>
          <a:bodyPr vert="horz" wrap="square" lIns="94265" tIns="47133" rIns="94265" bIns="47133" numCol="1" anchor="t" anchorCtr="0" compatLnSpc="1">
            <a:prstTxWarp prst="textNoShape">
              <a:avLst/>
            </a:prstTxWarp>
          </a:bodyPr>
          <a:lstStyle>
            <a:lvl1pPr defTabSz="942975">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4021138" y="0"/>
            <a:ext cx="3076575" cy="469900"/>
          </a:xfrm>
          <a:prstGeom prst="rect">
            <a:avLst/>
          </a:prstGeom>
          <a:noFill/>
          <a:ln w="9525">
            <a:noFill/>
            <a:miter lim="800000"/>
            <a:headEnd/>
            <a:tailEnd/>
          </a:ln>
        </p:spPr>
        <p:txBody>
          <a:bodyPr vert="horz" wrap="square" lIns="94265" tIns="47133" rIns="94265" bIns="47133" numCol="1" anchor="t" anchorCtr="0" compatLnSpc="1">
            <a:prstTxWarp prst="textNoShape">
              <a:avLst/>
            </a:prstTxWarp>
          </a:bodyPr>
          <a:lstStyle>
            <a:lvl1pPr algn="r" defTabSz="942975">
              <a:defRPr sz="1200">
                <a:latin typeface="Calibri" pitchFamily="34" charset="0"/>
              </a:defRPr>
            </a:lvl1pPr>
          </a:lstStyle>
          <a:p>
            <a:pPr>
              <a:defRPr/>
            </a:pPr>
            <a:fld id="{A0D15FD0-03C6-47C1-A007-F908DA9CE117}" type="datetimeFigureOut">
              <a:rPr lang="en-US"/>
              <a:pPr>
                <a:defRPr/>
              </a:pPr>
              <a:t>7/19/2011</a:t>
            </a:fld>
            <a:endParaRPr lang="en-US"/>
          </a:p>
        </p:txBody>
      </p:sp>
      <p:sp>
        <p:nvSpPr>
          <p:cNvPr id="4" name="Slide Image Placeholder 3"/>
          <p:cNvSpPr>
            <a:spLocks noGrp="1" noRot="1" noChangeAspect="1"/>
          </p:cNvSpPr>
          <p:nvPr>
            <p:ph type="sldImg" idx="2"/>
          </p:nvPr>
        </p:nvSpPr>
        <p:spPr>
          <a:xfrm>
            <a:off x="1200150" y="704850"/>
            <a:ext cx="4699000" cy="35242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9613" y="4464050"/>
            <a:ext cx="5680075" cy="4229100"/>
          </a:xfrm>
          <a:prstGeom prst="rect">
            <a:avLst/>
          </a:prstGeom>
          <a:noFill/>
          <a:ln w="9525">
            <a:noFill/>
            <a:miter lim="800000"/>
            <a:headEnd/>
            <a:tailEnd/>
          </a:ln>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926513"/>
            <a:ext cx="3076575" cy="469900"/>
          </a:xfrm>
          <a:prstGeom prst="rect">
            <a:avLst/>
          </a:prstGeom>
          <a:noFill/>
          <a:ln w="9525">
            <a:noFill/>
            <a:miter lim="800000"/>
            <a:headEnd/>
            <a:tailEnd/>
          </a:ln>
        </p:spPr>
        <p:txBody>
          <a:bodyPr vert="horz" wrap="square" lIns="94265" tIns="47133" rIns="94265" bIns="47133" numCol="1" anchor="b" anchorCtr="0" compatLnSpc="1">
            <a:prstTxWarp prst="textNoShape">
              <a:avLst/>
            </a:prstTxWarp>
          </a:bodyPr>
          <a:lstStyle>
            <a:lvl1pPr defTabSz="942975">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021138" y="8926513"/>
            <a:ext cx="3076575" cy="469900"/>
          </a:xfrm>
          <a:prstGeom prst="rect">
            <a:avLst/>
          </a:prstGeom>
          <a:noFill/>
          <a:ln w="9525">
            <a:noFill/>
            <a:miter lim="800000"/>
            <a:headEnd/>
            <a:tailEnd/>
          </a:ln>
        </p:spPr>
        <p:txBody>
          <a:bodyPr vert="horz" wrap="square" lIns="94265" tIns="47133" rIns="94265" bIns="47133" numCol="1" anchor="b" anchorCtr="0" compatLnSpc="1">
            <a:prstTxWarp prst="textNoShape">
              <a:avLst/>
            </a:prstTxWarp>
          </a:bodyPr>
          <a:lstStyle>
            <a:lvl1pPr algn="r" defTabSz="942975">
              <a:defRPr sz="1200">
                <a:latin typeface="Calibri" pitchFamily="34" charset="0"/>
              </a:defRPr>
            </a:lvl1pPr>
          </a:lstStyle>
          <a:p>
            <a:pPr>
              <a:defRPr/>
            </a:pPr>
            <a:fld id="{EB7285DE-78AB-42CF-8789-977F9DBE3EF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lobalhealthlearning.or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a:noFill/>
          <a:ln/>
        </p:spPr>
        <p:txBody>
          <a:bodyPr/>
          <a:lstStyle/>
          <a:p>
            <a:pPr eaLnBrk="1" hangingPunct="1">
              <a:spcBef>
                <a:spcPct val="0"/>
              </a:spcBef>
            </a:pPr>
            <a:r>
              <a:rPr lang="en-US" smtClean="0"/>
              <a:t>This offline version includes the course content available in the online version published in February 2011 on the USAID Global Health eLearning Center. You can access the most recent version of this course online at </a:t>
            </a:r>
            <a:r>
              <a:rPr lang="en-US" smtClean="0">
                <a:hlinkClick r:id="rId3"/>
              </a:rPr>
              <a:t>www.globalhealthlearning.org</a:t>
            </a:r>
            <a:r>
              <a:rPr lang="en-US" smtClean="0"/>
              <a:t>.</a:t>
            </a:r>
          </a:p>
        </p:txBody>
      </p:sp>
      <p:sp>
        <p:nvSpPr>
          <p:cNvPr id="15363"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C237FF70-50E4-4974-A9E2-210D17A49FED}" type="slidenum">
              <a:rPr lang="en-US" sz="1200">
                <a:latin typeface="Calibri" pitchFamily="34" charset="0"/>
              </a:rPr>
              <a:pPr algn="r" defTabSz="942975"/>
              <a:t>1</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7411" name="Slide Number Placeholder 3"/>
          <p:cNvSpPr>
            <a:spLocks noGrp="1"/>
          </p:cNvSpPr>
          <p:nvPr>
            <p:ph type="sldNum" sz="quarter" idx="5"/>
          </p:nvPr>
        </p:nvSpPr>
        <p:spPr>
          <a:noFill/>
        </p:spPr>
        <p:txBody>
          <a:bodyPr/>
          <a:lstStyle/>
          <a:p>
            <a:fld id="{FD9A8313-CF22-43C7-A10C-2D8C61CC58F6}"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a:noFill/>
          <a:ln/>
        </p:spPr>
        <p:txBody>
          <a:bodyPr/>
          <a:lstStyle/>
          <a:p>
            <a:pPr eaLnBrk="1" hangingPunct="1">
              <a:spcBef>
                <a:spcPct val="0"/>
              </a:spcBef>
            </a:pPr>
            <a:endParaRPr lang="en-US" smtClean="0"/>
          </a:p>
        </p:txBody>
      </p:sp>
      <p:sp>
        <p:nvSpPr>
          <p:cNvPr id="19459"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702E0D7E-79BB-4EE0-8AF5-4E597BC1D13C}" type="slidenum">
              <a:rPr lang="en-US" sz="1200">
                <a:latin typeface="Calibri" pitchFamily="34" charset="0"/>
              </a:rPr>
              <a:pPr algn="r" defTabSz="942975"/>
              <a:t>3</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pPr eaLnBrk="1" hangingPunct="1">
              <a:spcBef>
                <a:spcPct val="0"/>
              </a:spcBef>
            </a:pPr>
            <a:endParaRPr lang="en-US" smtClean="0"/>
          </a:p>
        </p:txBody>
      </p:sp>
      <p:sp>
        <p:nvSpPr>
          <p:cNvPr id="21507"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5BFD059C-4962-4023-90FD-F1541E3A5A4D}" type="slidenum">
              <a:rPr lang="en-US" sz="1200">
                <a:latin typeface="Calibri" pitchFamily="34" charset="0"/>
              </a:rPr>
              <a:pPr algn="r" defTabSz="942975"/>
              <a:t>4</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17C7D"/>
        </a:solidFill>
        <a:effectLst/>
      </p:bgPr>
    </p:bg>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srcRect/>
          <a:stretch>
            <a:fillRect/>
          </a:stretch>
        </p:blipFill>
        <p:spPr bwMode="auto">
          <a:xfrm>
            <a:off x="0" y="1143000"/>
            <a:ext cx="2854325" cy="762000"/>
          </a:xfrm>
          <a:prstGeom prst="rect">
            <a:avLst/>
          </a:prstGeom>
          <a:noFill/>
          <a:ln w="9525">
            <a:noFill/>
            <a:miter lim="800000"/>
            <a:headEnd/>
            <a:tailEnd/>
          </a:ln>
        </p:spPr>
      </p:pic>
      <p:sp>
        <p:nvSpPr>
          <p:cNvPr id="5" name="Rectangle 6"/>
          <p:cNvSpPr/>
          <p:nvPr userDrawn="1"/>
        </p:nvSpPr>
        <p:spPr>
          <a:xfrm>
            <a:off x="0" y="0"/>
            <a:ext cx="9144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userDrawn="1"/>
        </p:nvGrpSpPr>
        <p:grpSpPr bwMode="auto">
          <a:xfrm>
            <a:off x="230188" y="239713"/>
            <a:ext cx="7710487" cy="663575"/>
            <a:chOff x="230188" y="228600"/>
            <a:chExt cx="7710125" cy="664465"/>
          </a:xfrm>
        </p:grpSpPr>
        <p:pic>
          <p:nvPicPr>
            <p:cNvPr id="7" name="Picture 7"/>
            <p:cNvPicPr>
              <a:picLocks noChangeAspect="1"/>
            </p:cNvPicPr>
            <p:nvPr userDrawn="1"/>
          </p:nvPicPr>
          <p:blipFill>
            <a:blip r:embed="rId3"/>
            <a:srcRect/>
            <a:stretch>
              <a:fillRect/>
            </a:stretch>
          </p:blipFill>
          <p:spPr bwMode="auto">
            <a:xfrm>
              <a:off x="230188" y="228600"/>
              <a:ext cx="5074930" cy="664465"/>
            </a:xfrm>
            <a:prstGeom prst="rect">
              <a:avLst/>
            </a:prstGeom>
            <a:noFill/>
            <a:ln w="9525">
              <a:noFill/>
              <a:miter lim="800000"/>
              <a:headEnd/>
              <a:tailEnd/>
            </a:ln>
          </p:spPr>
        </p:pic>
        <p:pic>
          <p:nvPicPr>
            <p:cNvPr id="8" name="Picture 8"/>
            <p:cNvPicPr>
              <a:picLocks noChangeAspect="1"/>
            </p:cNvPicPr>
            <p:nvPr userDrawn="1"/>
          </p:nvPicPr>
          <p:blipFill>
            <a:blip r:embed="rId4"/>
            <a:srcRect/>
            <a:stretch>
              <a:fillRect/>
            </a:stretch>
          </p:blipFill>
          <p:spPr bwMode="auto">
            <a:xfrm>
              <a:off x="6096000" y="281014"/>
              <a:ext cx="1844313" cy="548640"/>
            </a:xfrm>
            <a:prstGeom prst="rect">
              <a:avLst/>
            </a:prstGeom>
            <a:noFill/>
            <a:ln w="9525">
              <a:noFill/>
              <a:miter lim="800000"/>
              <a:headEnd/>
              <a:tailEnd/>
            </a:ln>
          </p:spPr>
        </p:pic>
      </p:grpSp>
      <p:pic>
        <p:nvPicPr>
          <p:cNvPr id="9" name="Picture 3"/>
          <p:cNvPicPr>
            <a:picLocks noChangeAspect="1"/>
          </p:cNvPicPr>
          <p:nvPr userDrawn="1"/>
        </p:nvPicPr>
        <p:blipFill>
          <a:blip r:embed="rId5"/>
          <a:srcRect/>
          <a:stretch>
            <a:fillRect/>
          </a:stretch>
        </p:blipFill>
        <p:spPr bwMode="auto">
          <a:xfrm>
            <a:off x="6130925" y="1147763"/>
            <a:ext cx="3013075" cy="757237"/>
          </a:xfrm>
          <a:prstGeom prst="rect">
            <a:avLst/>
          </a:prstGeom>
          <a:noFill/>
          <a:ln w="9525">
            <a:noFill/>
            <a:miter lim="800000"/>
            <a:headEnd/>
            <a:tailEnd/>
          </a:ln>
        </p:spPr>
      </p:pic>
      <p:sp>
        <p:nvSpPr>
          <p:cNvPr id="2" name="Title 1"/>
          <p:cNvSpPr>
            <a:spLocks noGrp="1"/>
          </p:cNvSpPr>
          <p:nvPr>
            <p:ph type="ctrTitle"/>
          </p:nvPr>
        </p:nvSpPr>
        <p:spPr>
          <a:xfrm>
            <a:off x="685800" y="1905000"/>
            <a:ext cx="7772400" cy="1470025"/>
          </a:xfrm>
        </p:spPr>
        <p:txBody>
          <a:bodyPr>
            <a:normAutofit/>
          </a:bodyPr>
          <a:lstStyle>
            <a:lvl1pPr algn="l">
              <a:defRPr sz="4400" b="1">
                <a:solidFill>
                  <a:schemeClr val="bg1"/>
                </a:solidFill>
                <a:latin typeface="Garamond"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normAutofit/>
          </a:bodyPr>
          <a:lstStyle>
            <a:lvl1pPr marL="0" indent="0" algn="l">
              <a:buNone/>
              <a:defRPr sz="3600">
                <a:solidFill>
                  <a:schemeClr val="bg2"/>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84D11DCE-3FC5-409E-A889-3ACC704858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74638"/>
            <a:ext cx="22844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0188" y="274638"/>
            <a:ext cx="62468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BC74C619-4A9E-4528-859A-26C1445273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DB867191-0185-4D6F-B985-C470999F8B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C471A11-598F-4368-82D1-57EF243DA7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0188" y="1600200"/>
            <a:ext cx="42656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199" y="1600200"/>
            <a:ext cx="4265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A1B6A9B0-D205-4916-99DD-02F0C2CF71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30188" y="1535113"/>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30188" y="2174875"/>
            <a:ext cx="4267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2687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25D609B6-11B6-491F-BA34-23F7FBE1C6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ED23B460-0809-47D4-8DE1-B9DEB9DBCE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BE1C365D-FC9B-4F78-9635-82F28FDD8E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0188" y="273050"/>
            <a:ext cx="323532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49" y="273050"/>
            <a:ext cx="53387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30188" y="1435100"/>
            <a:ext cx="32353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ED92472-FEBA-4F6B-918E-AFE0CCD03C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4876F33-DAFC-4B91-8801-A1AFCED7FE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274638"/>
            <a:ext cx="86852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28600" y="1600200"/>
            <a:ext cx="868521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4"/>
          </p:nvPr>
        </p:nvSpPr>
        <p:spPr>
          <a:xfrm>
            <a:off x="6780213" y="6356350"/>
            <a:ext cx="2133600" cy="365125"/>
          </a:xfrm>
          <a:prstGeom prst="rect">
            <a:avLst/>
          </a:prstGeom>
        </p:spPr>
        <p:txBody>
          <a:bodyPr vert="horz" lIns="91440" tIns="45720" rIns="91440" bIns="45720" rtlCol="0" anchor="ctr"/>
          <a:lstStyle>
            <a:lvl1pPr algn="r" fontAlgn="auto">
              <a:spcBef>
                <a:spcPts val="0"/>
              </a:spcBef>
              <a:spcAft>
                <a:spcPts val="0"/>
              </a:spcAft>
              <a:defRPr sz="1000" b="1">
                <a:solidFill>
                  <a:schemeClr val="accent2"/>
                </a:solidFill>
                <a:latin typeface="Garamond" pitchFamily="18" charset="0"/>
              </a:defRPr>
            </a:lvl1pPr>
          </a:lstStyle>
          <a:p>
            <a:pPr>
              <a:defRPr/>
            </a:pPr>
            <a:fld id="{8E42C051-B6B9-499F-A2FF-EC1AEF8E3F13}" type="slidenum">
              <a:rPr lang="en-US"/>
              <a:pPr>
                <a:defRPr/>
              </a:pPr>
              <a:t>‹#›</a:t>
            </a:fld>
            <a:endParaRPr lang="en-US"/>
          </a:p>
        </p:txBody>
      </p:sp>
      <p:grpSp>
        <p:nvGrpSpPr>
          <p:cNvPr id="1029" name="Group 10"/>
          <p:cNvGrpSpPr>
            <a:grpSpLocks/>
          </p:cNvGrpSpPr>
          <p:nvPr/>
        </p:nvGrpSpPr>
        <p:grpSpPr bwMode="auto">
          <a:xfrm>
            <a:off x="228600" y="6283325"/>
            <a:ext cx="4495800" cy="376238"/>
            <a:chOff x="228600" y="6283960"/>
            <a:chExt cx="4495800" cy="375741"/>
          </a:xfrm>
        </p:grpSpPr>
        <p:pic>
          <p:nvPicPr>
            <p:cNvPr id="1031" name="Picture 11"/>
            <p:cNvPicPr>
              <a:picLocks noChangeAspect="1"/>
            </p:cNvPicPr>
            <p:nvPr userDrawn="1"/>
          </p:nvPicPr>
          <p:blipFill>
            <a:blip r:embed="rId13"/>
            <a:srcRect/>
            <a:stretch>
              <a:fillRect/>
            </a:stretch>
          </p:blipFill>
          <p:spPr bwMode="auto">
            <a:xfrm>
              <a:off x="228600" y="6288830"/>
              <a:ext cx="2832572" cy="370871"/>
            </a:xfrm>
            <a:prstGeom prst="rect">
              <a:avLst/>
            </a:prstGeom>
            <a:noFill/>
            <a:ln w="9525">
              <a:noFill/>
              <a:miter lim="800000"/>
              <a:headEnd/>
              <a:tailEnd/>
            </a:ln>
          </p:spPr>
        </p:pic>
        <p:pic>
          <p:nvPicPr>
            <p:cNvPr id="1032" name="Picture 12"/>
            <p:cNvPicPr>
              <a:picLocks noChangeAspect="1"/>
            </p:cNvPicPr>
            <p:nvPr userDrawn="1"/>
          </p:nvPicPr>
          <p:blipFill>
            <a:blip r:embed="rId14"/>
            <a:srcRect/>
            <a:stretch>
              <a:fillRect/>
            </a:stretch>
          </p:blipFill>
          <p:spPr bwMode="auto">
            <a:xfrm>
              <a:off x="3579227" y="6283960"/>
              <a:ext cx="1145173" cy="340663"/>
            </a:xfrm>
            <a:prstGeom prst="rect">
              <a:avLst/>
            </a:prstGeom>
            <a:noFill/>
            <a:ln w="9525">
              <a:noFill/>
              <a:miter lim="800000"/>
              <a:headEnd/>
              <a:tailEnd/>
            </a:ln>
          </p:spPr>
        </p:pic>
      </p:grpSp>
      <p:pic>
        <p:nvPicPr>
          <p:cNvPr id="1030" name="Picture 9"/>
          <p:cNvPicPr>
            <a:picLocks noChangeAspect="1"/>
          </p:cNvPicPr>
          <p:nvPr/>
        </p:nvPicPr>
        <p:blipFill>
          <a:blip r:embed="rId15"/>
          <a:srcRect/>
          <a:stretch>
            <a:fillRect/>
          </a:stretch>
        </p:blipFill>
        <p:spPr bwMode="auto">
          <a:xfrm>
            <a:off x="0" y="-11113"/>
            <a:ext cx="2062163" cy="550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txStyles>
    <p:titleStyle>
      <a:lvl1pPr algn="l" rtl="0" eaLnBrk="0" fontAlgn="base" hangingPunct="0">
        <a:spcBef>
          <a:spcPct val="0"/>
        </a:spcBef>
        <a:spcAft>
          <a:spcPct val="0"/>
        </a:spcAft>
        <a:defRPr sz="3200" b="1" kern="1200">
          <a:solidFill>
            <a:schemeClr val="accent2"/>
          </a:solidFill>
          <a:latin typeface="Garamond" pitchFamily="18" charset="0"/>
          <a:ea typeface="+mj-ea"/>
          <a:cs typeface="+mj-cs"/>
        </a:defRPr>
      </a:lvl1pPr>
      <a:lvl2pPr algn="l" rtl="0" eaLnBrk="0" fontAlgn="base" hangingPunct="0">
        <a:spcBef>
          <a:spcPct val="0"/>
        </a:spcBef>
        <a:spcAft>
          <a:spcPct val="0"/>
        </a:spcAft>
        <a:defRPr sz="3200" b="1">
          <a:solidFill>
            <a:schemeClr val="accent2"/>
          </a:solidFill>
          <a:latin typeface="Garamond" pitchFamily="18" charset="0"/>
        </a:defRPr>
      </a:lvl2pPr>
      <a:lvl3pPr algn="l" rtl="0" eaLnBrk="0" fontAlgn="base" hangingPunct="0">
        <a:spcBef>
          <a:spcPct val="0"/>
        </a:spcBef>
        <a:spcAft>
          <a:spcPct val="0"/>
        </a:spcAft>
        <a:defRPr sz="3200" b="1">
          <a:solidFill>
            <a:schemeClr val="accent2"/>
          </a:solidFill>
          <a:latin typeface="Garamond" pitchFamily="18" charset="0"/>
        </a:defRPr>
      </a:lvl3pPr>
      <a:lvl4pPr algn="l" rtl="0" eaLnBrk="0" fontAlgn="base" hangingPunct="0">
        <a:spcBef>
          <a:spcPct val="0"/>
        </a:spcBef>
        <a:spcAft>
          <a:spcPct val="0"/>
        </a:spcAft>
        <a:defRPr sz="3200" b="1">
          <a:solidFill>
            <a:schemeClr val="accent2"/>
          </a:solidFill>
          <a:latin typeface="Garamond" pitchFamily="18" charset="0"/>
        </a:defRPr>
      </a:lvl4pPr>
      <a:lvl5pPr algn="l" rtl="0" eaLnBrk="0" fontAlgn="base" hangingPunct="0">
        <a:spcBef>
          <a:spcPct val="0"/>
        </a:spcBef>
        <a:spcAft>
          <a:spcPct val="0"/>
        </a:spcAft>
        <a:defRPr sz="3200" b="1">
          <a:solidFill>
            <a:schemeClr val="accent2"/>
          </a:solidFill>
          <a:latin typeface="Garamond" pitchFamily="18"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lr>
          <a:schemeClr val="tx2"/>
        </a:buClr>
        <a:buSzPct val="110000"/>
        <a:buFont typeface="Wingdings" pitchFamily="2" charset="2"/>
        <a:buChar char="§"/>
        <a:defRPr sz="3200" kern="12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557D7D"/>
        </a:buClr>
        <a:buFont typeface="Wingdings" pitchFamily="2" charset="2"/>
        <a:buChar char="§"/>
        <a:defRPr sz="2800" kern="12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67AFB1"/>
        </a:buClr>
        <a:buFont typeface="Wingdings" pitchFamily="2" charset="2"/>
        <a:buChar char="§"/>
        <a:defRPr sz="2400" kern="12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SzPct val="115000"/>
        <a:buFont typeface="Arial" charset="0"/>
        <a:buChar char="•"/>
        <a:defRPr sz="2000" kern="12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Calibri" pitchFamily="34" charset="0"/>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smtClean="0"/>
              <a:t>Male Circumcision: </a:t>
            </a:r>
            <a:br>
              <a:rPr lang="en-US" smtClean="0"/>
            </a:br>
            <a:r>
              <a:rPr lang="en-US" smtClean="0"/>
              <a:t>Policy &amp; Programming </a:t>
            </a:r>
          </a:p>
        </p:txBody>
      </p:sp>
      <p:sp>
        <p:nvSpPr>
          <p:cNvPr id="3" name="Subtitle 2"/>
          <p:cNvSpPr>
            <a:spLocks noGrp="1"/>
          </p:cNvSpPr>
          <p:nvPr>
            <p:ph type="subTitle" idx="1"/>
          </p:nvPr>
        </p:nvSpPr>
        <p:spPr>
          <a:xfrm>
            <a:off x="685800" y="3886200"/>
            <a:ext cx="8228013" cy="1752600"/>
          </a:xfrm>
        </p:spPr>
        <p:txBody>
          <a:bodyPr rtlCol="0">
            <a:noAutofit/>
          </a:bodyPr>
          <a:lstStyle/>
          <a:p>
            <a:pPr eaLnBrk="1" fontAlgn="auto" hangingPunct="1">
              <a:spcAft>
                <a:spcPts val="0"/>
              </a:spcAft>
              <a:defRPr/>
            </a:pPr>
            <a:r>
              <a:rPr lang="en-US" dirty="0" smtClean="0">
                <a:ea typeface="+mn-ea"/>
              </a:rPr>
              <a:t>Course Guide</a:t>
            </a:r>
          </a:p>
          <a:p>
            <a:pPr algn="r" eaLnBrk="1" fontAlgn="auto" hangingPunct="1">
              <a:spcAft>
                <a:spcPts val="0"/>
              </a:spcAft>
              <a:defRPr/>
            </a:pPr>
            <a:r>
              <a:rPr lang="en-US" sz="1800" dirty="0" smtClean="0">
                <a:solidFill>
                  <a:schemeClr val="bg2">
                    <a:lumMod val="20000"/>
                    <a:lumOff val="80000"/>
                  </a:schemeClr>
                </a:solidFill>
                <a:ea typeface="+mn-ea"/>
              </a:rPr>
              <a:t>Time: Approximately 3 hours</a:t>
            </a:r>
          </a:p>
          <a:p>
            <a:pPr algn="r" eaLnBrk="1" fontAlgn="auto" hangingPunct="1">
              <a:spcAft>
                <a:spcPts val="0"/>
              </a:spcAft>
              <a:defRPr/>
            </a:pPr>
            <a:r>
              <a:rPr lang="en-US" sz="1800" dirty="0" smtClean="0">
                <a:solidFill>
                  <a:schemeClr val="bg2">
                    <a:lumMod val="20000"/>
                    <a:lumOff val="80000"/>
                  </a:schemeClr>
                </a:solidFill>
                <a:ea typeface="+mn-ea"/>
              </a:rPr>
              <a:t>Course Last Updated: February 2011</a:t>
            </a:r>
          </a:p>
          <a:p>
            <a:pPr algn="r" eaLnBrk="1" fontAlgn="auto" hangingPunct="1">
              <a:spcAft>
                <a:spcPts val="0"/>
              </a:spcAft>
              <a:defRPr/>
            </a:pPr>
            <a:r>
              <a:rPr lang="en-US" sz="1800" dirty="0" smtClean="0">
                <a:solidFill>
                  <a:schemeClr val="bg2">
                    <a:lumMod val="20000"/>
                    <a:lumOff val="80000"/>
                  </a:schemeClr>
                </a:solidFill>
                <a:ea typeface="+mn-ea"/>
              </a:rPr>
              <a:t>Authors:  Kelly Curran, Jhpiego; Emmanuel </a:t>
            </a:r>
            <a:r>
              <a:rPr lang="en-US" sz="1800" dirty="0" err="1" smtClean="0">
                <a:solidFill>
                  <a:schemeClr val="bg2">
                    <a:lumMod val="20000"/>
                    <a:lumOff val="80000"/>
                  </a:schemeClr>
                </a:solidFill>
                <a:ea typeface="+mn-ea"/>
              </a:rPr>
              <a:t>Njeuhmeli</a:t>
            </a:r>
            <a:r>
              <a:rPr lang="en-US" sz="1800" dirty="0" smtClean="0">
                <a:solidFill>
                  <a:schemeClr val="bg2">
                    <a:lumMod val="20000"/>
                    <a:lumOff val="80000"/>
                  </a:schemeClr>
                </a:solidFill>
                <a:ea typeface="+mn-ea"/>
              </a:rPr>
              <a:t>, USAID; </a:t>
            </a:r>
            <a:br>
              <a:rPr lang="en-US" sz="1800" dirty="0" smtClean="0">
                <a:solidFill>
                  <a:schemeClr val="bg2">
                    <a:lumMod val="20000"/>
                    <a:lumOff val="80000"/>
                  </a:schemeClr>
                </a:solidFill>
                <a:ea typeface="+mn-ea"/>
              </a:rPr>
            </a:br>
            <a:r>
              <a:rPr lang="en-US" sz="1800" dirty="0" smtClean="0">
                <a:solidFill>
                  <a:schemeClr val="bg2">
                    <a:lumMod val="20000"/>
                    <a:lumOff val="80000"/>
                  </a:schemeClr>
                </a:solidFill>
                <a:ea typeface="+mn-ea"/>
              </a:rPr>
              <a:t>Chris Davis Merriman, Jhpiego</a:t>
            </a:r>
            <a:endParaRPr lang="en-US" sz="1800" dirty="0">
              <a:solidFill>
                <a:schemeClr val="bg2">
                  <a:lumMod val="20000"/>
                  <a:lumOff val="80000"/>
                </a:schemeClr>
              </a:solidFill>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3"/>
          <p:cNvSpPr>
            <a:spLocks noGrp="1"/>
          </p:cNvSpPr>
          <p:nvPr>
            <p:ph type="title"/>
          </p:nvPr>
        </p:nvSpPr>
        <p:spPr/>
        <p:txBody>
          <a:bodyPr/>
          <a:lstStyle/>
          <a:p>
            <a:pPr eaLnBrk="1" hangingPunct="1"/>
            <a:r>
              <a:rPr lang="en-US" sz="3400" smtClean="0"/>
              <a:t>Purpose</a:t>
            </a:r>
          </a:p>
        </p:txBody>
      </p:sp>
      <p:sp>
        <p:nvSpPr>
          <p:cNvPr id="16386" name="Content Placeholder 4"/>
          <p:cNvSpPr>
            <a:spLocks noGrp="1"/>
          </p:cNvSpPr>
          <p:nvPr>
            <p:ph idx="1"/>
          </p:nvPr>
        </p:nvSpPr>
        <p:spPr/>
        <p:txBody>
          <a:bodyPr rtlCol="0">
            <a:normAutofit fontScale="92500" lnSpcReduction="10000"/>
          </a:bodyPr>
          <a:lstStyle/>
          <a:p>
            <a:pPr eaLnBrk="1" fontAlgn="auto" hangingPunct="1">
              <a:spcBef>
                <a:spcPct val="50000"/>
              </a:spcBef>
              <a:spcAft>
                <a:spcPts val="0"/>
              </a:spcAft>
              <a:defRPr/>
            </a:pPr>
            <a:r>
              <a:rPr lang="en-US" sz="2200" dirty="0" smtClean="0">
                <a:ea typeface="+mn-ea"/>
              </a:rPr>
              <a:t>The evidence is compelling – male circumcision (MC) reduces female-to-male transmission of HIV by approximately 60%. MC provides additional "back-up" protection to methods such as abstinence, being faithful/partner reduction, and using condoms.</a:t>
            </a:r>
          </a:p>
          <a:p>
            <a:pPr eaLnBrk="1" fontAlgn="auto" hangingPunct="1">
              <a:spcBef>
                <a:spcPct val="50000"/>
              </a:spcBef>
              <a:spcAft>
                <a:spcPts val="0"/>
              </a:spcAft>
              <a:defRPr/>
            </a:pPr>
            <a:r>
              <a:rPr lang="en-US" sz="2200" dirty="0" smtClean="0">
                <a:ea typeface="+mn-ea"/>
              </a:rPr>
              <a:t>The purpose of this course is to provide health policy makers and program managers with an overview of scientific evidence of MC's protective effect against HIV transmission, to examine the acceptability and safety of MC, to consider challenges to MC program implementation, and to provide policy and program guidance. </a:t>
            </a:r>
          </a:p>
          <a:p>
            <a:pPr eaLnBrk="1" fontAlgn="auto" hangingPunct="1">
              <a:spcBef>
                <a:spcPct val="50000"/>
              </a:spcBef>
              <a:spcAft>
                <a:spcPts val="0"/>
              </a:spcAft>
              <a:defRPr/>
            </a:pPr>
            <a:r>
              <a:rPr lang="en-US" sz="2200" dirty="0" smtClean="0">
                <a:ea typeface="+mn-ea"/>
              </a:rPr>
              <a:t>This course focuses on public health issues with a brief overview of surgical techniques. It concentrates on the delivery of medical MC services to adult/adolescent populations in settings with high HIV prevalence and low MC prevalence.</a:t>
            </a:r>
          </a:p>
          <a:p>
            <a:pPr eaLnBrk="1" fontAlgn="auto" hangingPunct="1">
              <a:spcBef>
                <a:spcPct val="50000"/>
              </a:spcBef>
              <a:spcAft>
                <a:spcPts val="0"/>
              </a:spcAft>
              <a:defRPr/>
            </a:pPr>
            <a:r>
              <a:rPr lang="en-US" sz="2200" dirty="0" smtClean="0">
                <a:ea typeface="+mn-ea"/>
              </a:rPr>
              <a:t>Neonatal MC will be discussed in a separate course.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Objectives</a:t>
            </a:r>
          </a:p>
        </p:txBody>
      </p:sp>
      <p:sp>
        <p:nvSpPr>
          <p:cNvPr id="18434" name="Content Placeholder 2"/>
          <p:cNvSpPr>
            <a:spLocks noGrp="1"/>
          </p:cNvSpPr>
          <p:nvPr>
            <p:ph idx="1"/>
          </p:nvPr>
        </p:nvSpPr>
        <p:spPr/>
        <p:txBody>
          <a:bodyPr/>
          <a:lstStyle/>
          <a:p>
            <a:pPr eaLnBrk="1" hangingPunct="1">
              <a:lnSpc>
                <a:spcPct val="90000"/>
              </a:lnSpc>
              <a:spcBef>
                <a:spcPct val="50000"/>
              </a:spcBef>
            </a:pPr>
            <a:r>
              <a:rPr lang="en-US" sz="2400" smtClean="0"/>
              <a:t>After completing this course, the learner will be able to:</a:t>
            </a:r>
          </a:p>
          <a:p>
            <a:pPr lvl="1" eaLnBrk="1" hangingPunct="1">
              <a:lnSpc>
                <a:spcPct val="90000"/>
              </a:lnSpc>
              <a:spcBef>
                <a:spcPct val="50000"/>
              </a:spcBef>
            </a:pPr>
            <a:r>
              <a:rPr lang="en-US" sz="2000" smtClean="0"/>
              <a:t>Define MC, describe its practice and prevalence, and recognize the association between MC and HIV prevalence</a:t>
            </a:r>
          </a:p>
          <a:p>
            <a:pPr lvl="1" eaLnBrk="1" hangingPunct="1">
              <a:lnSpc>
                <a:spcPct val="90000"/>
              </a:lnSpc>
              <a:spcBef>
                <a:spcPct val="50000"/>
              </a:spcBef>
            </a:pPr>
            <a:r>
              <a:rPr lang="en-US" sz="2000" smtClean="0"/>
              <a:t>Cite evidence from three randomized controlled trials that shows that MC is effective in preventing female-to-male HIV transmission; cite epidemiological, ecological, and biological evidence that substantiates MC’s protective effect against HIV</a:t>
            </a:r>
          </a:p>
          <a:p>
            <a:pPr lvl="1" eaLnBrk="1" hangingPunct="1">
              <a:lnSpc>
                <a:spcPct val="90000"/>
              </a:lnSpc>
              <a:spcBef>
                <a:spcPct val="50000"/>
              </a:spcBef>
            </a:pPr>
            <a:r>
              <a:rPr lang="en-US" sz="2000" smtClean="0"/>
              <a:t>Name other important MC benefits for men and for women</a:t>
            </a:r>
          </a:p>
          <a:p>
            <a:pPr lvl="1" eaLnBrk="1" hangingPunct="1">
              <a:lnSpc>
                <a:spcPct val="90000"/>
              </a:lnSpc>
              <a:spcBef>
                <a:spcPct val="50000"/>
              </a:spcBef>
            </a:pPr>
            <a:r>
              <a:rPr lang="en-US" sz="2000" smtClean="0"/>
              <a:t>Explain why MC is a cost-effective and cost-saving intervention, especially in countries where MC prevalence is low and HIV prevalence is high.</a:t>
            </a:r>
          </a:p>
          <a:p>
            <a:pPr lvl="1" eaLnBrk="1" hangingPunct="1">
              <a:lnSpc>
                <a:spcPct val="90000"/>
              </a:lnSpc>
              <a:spcBef>
                <a:spcPct val="50000"/>
              </a:spcBef>
            </a:pPr>
            <a:r>
              <a:rPr lang="en-US" sz="2000" smtClean="0"/>
              <a:t>Discuss MC acceptability, attributes of three adult/adolescent MC surgical techniques, and desired functions and features of MC devices under investigation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Objectives (continued)</a:t>
            </a:r>
          </a:p>
        </p:txBody>
      </p:sp>
      <p:sp>
        <p:nvSpPr>
          <p:cNvPr id="20482" name="Content Placeholder 2"/>
          <p:cNvSpPr>
            <a:spLocks noGrp="1"/>
          </p:cNvSpPr>
          <p:nvPr>
            <p:ph idx="1"/>
          </p:nvPr>
        </p:nvSpPr>
        <p:spPr/>
        <p:txBody>
          <a:bodyPr/>
          <a:lstStyle/>
          <a:p>
            <a:pPr eaLnBrk="1" hangingPunct="1">
              <a:lnSpc>
                <a:spcPct val="90000"/>
              </a:lnSpc>
              <a:spcBef>
                <a:spcPct val="50000"/>
              </a:spcBef>
            </a:pPr>
            <a:r>
              <a:rPr lang="en-US" sz="2400" smtClean="0"/>
              <a:t>After completing this course, the learner will be able to:</a:t>
            </a:r>
          </a:p>
          <a:p>
            <a:pPr lvl="1" eaLnBrk="1" hangingPunct="1">
              <a:lnSpc>
                <a:spcPct val="90000"/>
              </a:lnSpc>
              <a:spcBef>
                <a:spcPct val="50000"/>
              </a:spcBef>
            </a:pPr>
            <a:r>
              <a:rPr lang="en-US" sz="2000" smtClean="0"/>
              <a:t>Discuss quality assurance, safety, training, surgical efficiencies, and commodities and supply chain management</a:t>
            </a:r>
          </a:p>
          <a:p>
            <a:pPr lvl="1" eaLnBrk="1" hangingPunct="1">
              <a:lnSpc>
                <a:spcPct val="90000"/>
              </a:lnSpc>
              <a:spcBef>
                <a:spcPct val="50000"/>
              </a:spcBef>
            </a:pPr>
            <a:r>
              <a:rPr lang="en-US" sz="2000" smtClean="0"/>
              <a:t>Discuss communication strategies and challenges including demand creation, balancing supply with demand, community mobilization, and counseling</a:t>
            </a:r>
          </a:p>
          <a:p>
            <a:pPr lvl="1" eaLnBrk="1" hangingPunct="1">
              <a:lnSpc>
                <a:spcPct val="90000"/>
              </a:lnSpc>
              <a:spcBef>
                <a:spcPct val="50000"/>
              </a:spcBef>
            </a:pPr>
            <a:r>
              <a:rPr lang="en-US" sz="2000" smtClean="0"/>
              <a:t>Recognize gender issues associated with MC for HIV prevention and discuss their implications</a:t>
            </a:r>
          </a:p>
          <a:p>
            <a:pPr lvl="1" eaLnBrk="1" hangingPunct="1">
              <a:lnSpc>
                <a:spcPct val="90000"/>
              </a:lnSpc>
              <a:spcBef>
                <a:spcPct val="50000"/>
              </a:spcBef>
            </a:pPr>
            <a:r>
              <a:rPr lang="en-US" sz="2000" smtClean="0"/>
              <a:t>Discuss service delivery challenges and opportunities when implementing MC at scale in low-resource settings</a:t>
            </a:r>
          </a:p>
          <a:p>
            <a:pPr lvl="1" eaLnBrk="1" hangingPunct="1">
              <a:lnSpc>
                <a:spcPct val="90000"/>
              </a:lnSpc>
              <a:spcBef>
                <a:spcPct val="50000"/>
              </a:spcBef>
            </a:pPr>
            <a:r>
              <a:rPr lang="en-US" sz="2000" smtClean="0"/>
              <a:t>Access key MC for HIV prevention resources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GHeLC_Male Circumcision">
  <a:themeElements>
    <a:clrScheme name="Global Health">
      <a:dk1>
        <a:sysClr val="windowText" lastClr="000000"/>
      </a:dk1>
      <a:lt1>
        <a:sysClr val="window" lastClr="FFFFFF"/>
      </a:lt1>
      <a:dk2>
        <a:srgbClr val="2B5354"/>
      </a:dk2>
      <a:lt2>
        <a:srgbClr val="E5D38F"/>
      </a:lt2>
      <a:accent1>
        <a:srgbClr val="336766"/>
      </a:accent1>
      <a:accent2>
        <a:srgbClr val="C96928"/>
      </a:accent2>
      <a:accent3>
        <a:srgbClr val="983520"/>
      </a:accent3>
      <a:accent4>
        <a:srgbClr val="557D7D"/>
      </a:accent4>
      <a:accent5>
        <a:srgbClr val="414388"/>
      </a:accent5>
      <a:accent6>
        <a:srgbClr val="FFE6B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GHeLC_Male Circumcision</Template>
  <TotalTime>34</TotalTime>
  <Words>377</Words>
  <Application>Microsoft Office PowerPoint</Application>
  <PresentationFormat>On-screen Show (4:3)</PresentationFormat>
  <Paragraphs>29</Paragraphs>
  <Slides>4</Slides>
  <Notes>4</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4</vt:i4>
      </vt:variant>
    </vt:vector>
  </HeadingPairs>
  <TitlesOfParts>
    <vt:vector size="10" baseType="lpstr">
      <vt:lpstr>Arial</vt:lpstr>
      <vt:lpstr>Garamond</vt:lpstr>
      <vt:lpstr>Calibri</vt:lpstr>
      <vt:lpstr>Wingdings</vt:lpstr>
      <vt:lpstr>GHeLC_Male Circumcision</vt:lpstr>
      <vt:lpstr>GHeLC_Male Circumcision</vt:lpstr>
      <vt:lpstr>Male Circumcision:  Policy &amp; Programming </vt:lpstr>
      <vt:lpstr>Purpose</vt:lpstr>
      <vt:lpstr>Objectives</vt:lpstr>
      <vt:lpstr>Objectives (continued)</vt:lpstr>
    </vt:vector>
  </TitlesOfParts>
  <Company>Jhpiego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 Circumcision:  Policy &amp; Programming </dc:title>
  <dc:creator>Trudy Conley</dc:creator>
  <cp:lastModifiedBy>JHPIEGO User</cp:lastModifiedBy>
  <cp:revision>7</cp:revision>
  <dcterms:created xsi:type="dcterms:W3CDTF">2011-07-06T14:56:28Z</dcterms:created>
  <dcterms:modified xsi:type="dcterms:W3CDTF">2011-07-19T14:56:55Z</dcterms:modified>
</cp:coreProperties>
</file>